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3"/>
    <p:sldMasterId id="2147483676" r:id="rId4"/>
    <p:sldMasterId id="2147483664" r:id="rId5"/>
  </p:sldMasterIdLst>
  <p:notesMasterIdLst>
    <p:notesMasterId r:id="rId51"/>
  </p:notesMasterIdLst>
  <p:handoutMasterIdLst>
    <p:handoutMasterId r:id="rId52"/>
  </p:handoutMasterIdLst>
  <p:sldIdLst>
    <p:sldId id="2141410855" r:id="rId6"/>
    <p:sldId id="286" r:id="rId7"/>
    <p:sldId id="288" r:id="rId8"/>
    <p:sldId id="287" r:id="rId9"/>
    <p:sldId id="289" r:id="rId10"/>
    <p:sldId id="301" r:id="rId11"/>
    <p:sldId id="299" r:id="rId12"/>
    <p:sldId id="290" r:id="rId13"/>
    <p:sldId id="292" r:id="rId14"/>
    <p:sldId id="291" r:id="rId15"/>
    <p:sldId id="303" r:id="rId16"/>
    <p:sldId id="300" r:id="rId17"/>
    <p:sldId id="293" r:id="rId18"/>
    <p:sldId id="297" r:id="rId19"/>
    <p:sldId id="295" r:id="rId20"/>
    <p:sldId id="302" r:id="rId21"/>
    <p:sldId id="273" r:id="rId22"/>
    <p:sldId id="285" r:id="rId23"/>
    <p:sldId id="280" r:id="rId24"/>
    <p:sldId id="282" r:id="rId25"/>
    <p:sldId id="284" r:id="rId26"/>
    <p:sldId id="305" r:id="rId27"/>
    <p:sldId id="306" r:id="rId28"/>
    <p:sldId id="307" r:id="rId29"/>
    <p:sldId id="308" r:id="rId30"/>
    <p:sldId id="310" r:id="rId31"/>
    <p:sldId id="309" r:id="rId32"/>
    <p:sldId id="311" r:id="rId33"/>
    <p:sldId id="313" r:id="rId34"/>
    <p:sldId id="312" r:id="rId35"/>
    <p:sldId id="2141410860" r:id="rId36"/>
    <p:sldId id="314" r:id="rId37"/>
    <p:sldId id="2141410857" r:id="rId38"/>
    <p:sldId id="275" r:id="rId39"/>
    <p:sldId id="274" r:id="rId40"/>
    <p:sldId id="2141410862" r:id="rId41"/>
    <p:sldId id="2141410863" r:id="rId42"/>
    <p:sldId id="2141410840" r:id="rId43"/>
    <p:sldId id="277" r:id="rId44"/>
    <p:sldId id="2141410836" r:id="rId45"/>
    <p:sldId id="2141410842" r:id="rId46"/>
    <p:sldId id="2141410844" r:id="rId47"/>
    <p:sldId id="2141410837" r:id="rId48"/>
    <p:sldId id="2141410838" r:id="rId49"/>
    <p:sldId id="2141410841" r:id="rId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40BB6A7-9E46-4324-BAC0-E6B28C347027}" v="271" dt="2023-05-15T13:20:28.46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0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120" y="21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3154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theme" Target="theme/theme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slide" Target="slides/slide36.xml"/><Relationship Id="rId54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presProps" Target="presProps.xml"/><Relationship Id="rId5" Type="http://schemas.openxmlformats.org/officeDocument/2006/relationships/slideMaster" Target="slideMasters/slideMaster3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microsoft.com/office/2015/10/relationships/revisionInfo" Target="revisionInfo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handoutMaster" Target="handoutMasters/handout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tableStyles" Target="tableStyles.xml"/><Relationship Id="rId8" Type="http://schemas.openxmlformats.org/officeDocument/2006/relationships/slide" Target="slides/slide3.xml"/><Relationship Id="rId51" Type="http://schemas.openxmlformats.org/officeDocument/2006/relationships/notesMaster" Target="notesMasters/notesMaster1.xml"/><Relationship Id="rId3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1FE684F-53A8-E2C1-CBBA-AC688B83B1F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F86E8E8-3BE5-7C7E-B161-373A6B8B2F5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82E1A1-E1CE-4CC6-B4B0-DD3F36049E3B}" type="datetimeFigureOut">
              <a:rPr lang="en-US" smtClean="0"/>
              <a:t>9/15/2023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5ADA17-6DAD-E5E7-8751-482D374356E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62C238-A8DC-6CDF-1790-BCB14A7FAF6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088722-050A-43E8-AACB-3CB64841A4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31391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6089C8-AE99-42F0-B02B-CA8EE89E8876}" type="datetimeFigureOut">
              <a:rPr lang="en-US" smtClean="0"/>
              <a:t>9/15/2023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A022DA-336E-471D-B6A2-7B36B8F834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0014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F769E5-6C1B-946C-761D-71D782A9AE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8CE62C-A10B-B615-60B3-7EDB9EE9C1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8C20DA-635F-6429-8911-BF82C5C16D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EE2FD-3747-4355-8AF2-3640F3A39AC6}" type="datetimeFigureOut">
              <a:rPr lang="en-US" smtClean="0"/>
              <a:t>9/15/2023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CB3312-C785-588F-22DE-6D7A3E0433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5AA2AE-9E54-1073-8CB0-DA45442F60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D8F620-734E-4BF6-B80D-6D366F7A68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7038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FFF892-9004-65B8-CF91-B61BB277C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48F413E-D7AB-76D1-F759-20F6C1596B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14287C-90C0-D875-6A86-BD1D78BAC2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EE2FD-3747-4355-8AF2-3640F3A39AC6}" type="datetimeFigureOut">
              <a:rPr lang="en-US" smtClean="0"/>
              <a:t>9/15/2023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FA965F-473E-3F9C-7C47-6BF7BEC3C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3342C3-9E7B-C3C9-F6C6-69001119C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D8F620-734E-4BF6-B80D-6D366F7A68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1057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8A183C5-DB60-37F6-B577-31859241F90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8058C6F-8E00-3A82-153C-8105B956B3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956DA3-A5B1-821B-0B64-B351D3926C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EE2FD-3747-4355-8AF2-3640F3A39AC6}" type="datetimeFigureOut">
              <a:rPr lang="en-US" smtClean="0"/>
              <a:t>9/15/2023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2EA69E-413D-14F6-3B13-EA1C3A248F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08DBB1-D61E-6790-BF73-00F50A582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D8F620-734E-4BF6-B80D-6D366F7A68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5919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, blue with mic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CF922CA-ECF4-0F44-BD4A-E306A6E4AC9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0839" y="320040"/>
            <a:ext cx="11544971" cy="565607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CBCC8F2-6CB2-8543-8DC8-7B588E3D4577}"/>
              </a:ext>
            </a:extLst>
          </p:cNvPr>
          <p:cNvSpPr/>
          <p:nvPr userDrawn="1"/>
        </p:nvSpPr>
        <p:spPr bwMode="auto">
          <a:xfrm>
            <a:off x="320839" y="320039"/>
            <a:ext cx="11544969" cy="5659585"/>
          </a:xfrm>
          <a:prstGeom prst="rect">
            <a:avLst/>
          </a:prstGeom>
          <a:solidFill>
            <a:schemeClr val="accent3">
              <a:alpha val="77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6200" tIns="38100" rIns="76200" bIns="381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7619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667" b="0" i="0" u="none" strike="noStrike" cap="none" normalizeH="0" baseline="0" err="1">
              <a:ln>
                <a:noFill/>
              </a:ln>
              <a:solidFill>
                <a:schemeClr val="bg1"/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sym typeface="Arial" pitchFamily="-110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54DD1D-580B-1743-A80C-0AE1DA3235A0}"/>
              </a:ext>
            </a:extLst>
          </p:cNvPr>
          <p:cNvSpPr txBox="1"/>
          <p:nvPr userDrawn="1"/>
        </p:nvSpPr>
        <p:spPr>
          <a:xfrm>
            <a:off x="8586368" y="5607463"/>
            <a:ext cx="3143079" cy="20839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US" sz="833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Skin cells at 20x magnification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BDC7DCC-CB64-5D4E-8CC6-951D208A52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3946" y="3012652"/>
            <a:ext cx="10618793" cy="2063311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noAutofit/>
          </a:bodyPr>
          <a:lstStyle>
            <a:lvl1pPr marL="0" marR="0" indent="0" algn="l" defTabSz="6400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55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Arial" pitchFamily="-65" charset="0"/>
              </a:defRPr>
            </a:lvl1pPr>
          </a:lstStyle>
          <a:p>
            <a:pPr marL="0" marR="0" lvl="0" indent="0" algn="l" defTabSz="6400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</a:t>
            </a:r>
            <a:br>
              <a:rPr lang="en-US"/>
            </a:br>
            <a:r>
              <a:rPr lang="en-US"/>
              <a:t>divider style</a:t>
            </a:r>
          </a:p>
        </p:txBody>
      </p:sp>
    </p:spTree>
    <p:extLst>
      <p:ext uri="{BB962C8B-B14F-4D97-AF65-F5344CB8AC3E}">
        <p14:creationId xmlns:p14="http://schemas.microsoft.com/office/powerpoint/2010/main" val="742661532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/ Bullet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398999" y="6353128"/>
            <a:ext cx="6004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  <a:latin typeface="Verdana"/>
                <a:cs typeface="Verdana"/>
              </a:defRPr>
            </a:lvl1pPr>
          </a:lstStyle>
          <a:p>
            <a:pPr defTabSz="608486" fontAlgn="base">
              <a:spcBef>
                <a:spcPct val="50000"/>
              </a:spcBef>
              <a:spcAft>
                <a:spcPct val="0"/>
              </a:spcAft>
            </a:pPr>
            <a:fld id="{81BF0B4E-CE60-AB48-9D7E-4434414A7C38}" type="slidenum">
              <a:rPr lang="en-US" smtClean="0">
                <a:solidFill>
                  <a:srgbClr val="FFFFFF"/>
                </a:solidFill>
              </a:rPr>
              <a:pPr defTabSz="608486" fontAlgn="base">
                <a:spcBef>
                  <a:spcPct val="50000"/>
                </a:spcBef>
                <a:spcAft>
                  <a:spcPct val="0"/>
                </a:spcAft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idx="1" hasCustomPrompt="1"/>
          </p:nvPr>
        </p:nvSpPr>
        <p:spPr>
          <a:xfrm>
            <a:off x="619693" y="1229455"/>
            <a:ext cx="10990476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1931815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398999" y="6353128"/>
            <a:ext cx="6004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  <a:latin typeface="Verdana"/>
                <a:cs typeface="Verdana"/>
              </a:defRPr>
            </a:lvl1pPr>
          </a:lstStyle>
          <a:p>
            <a:pPr defTabSz="608486" fontAlgn="base">
              <a:spcBef>
                <a:spcPct val="50000"/>
              </a:spcBef>
              <a:spcAft>
                <a:spcPct val="0"/>
              </a:spcAft>
            </a:pPr>
            <a:fld id="{81BF0B4E-CE60-AB48-9D7E-4434414A7C38}" type="slidenum">
              <a:rPr lang="en-US" smtClean="0">
                <a:solidFill>
                  <a:srgbClr val="FFFFFF"/>
                </a:solidFill>
              </a:rPr>
              <a:pPr defTabSz="608486" fontAlgn="base">
                <a:spcBef>
                  <a:spcPct val="50000"/>
                </a:spcBef>
                <a:spcAft>
                  <a:spcPct val="0"/>
                </a:spcAft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idx="1" hasCustomPrompt="1"/>
          </p:nvPr>
        </p:nvSpPr>
        <p:spPr>
          <a:xfrm>
            <a:off x="619693" y="1229455"/>
            <a:ext cx="10990476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/>
            </a:lvl1pPr>
            <a:lvl2pPr marL="609576" indent="0">
              <a:buNone/>
              <a:defRPr/>
            </a:lvl2pPr>
            <a:lvl3pPr marL="1219151" indent="0">
              <a:buNone/>
              <a:defRPr/>
            </a:lvl3pPr>
            <a:lvl4pPr marL="1828727" indent="0">
              <a:buNone/>
              <a:defRPr/>
            </a:lvl4pPr>
          </a:lstStyle>
          <a:p>
            <a:pPr lvl="0"/>
            <a:r>
              <a:rPr lang="en-US"/>
              <a:t>Click to edit Master text styles.</a:t>
            </a:r>
          </a:p>
        </p:txBody>
      </p:sp>
    </p:spTree>
    <p:extLst>
      <p:ext uri="{BB962C8B-B14F-4D97-AF65-F5344CB8AC3E}">
        <p14:creationId xmlns:p14="http://schemas.microsoft.com/office/powerpoint/2010/main" val="13902018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picture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608486" fontAlgn="base">
              <a:spcBef>
                <a:spcPct val="50000"/>
              </a:spcBef>
              <a:spcAft>
                <a:spcPct val="0"/>
              </a:spcAft>
            </a:pPr>
            <a:fld id="{81BF0B4E-CE60-AB48-9D7E-4434414A7C38}" type="slidenum">
              <a:rPr lang="en-US" smtClean="0">
                <a:solidFill>
                  <a:srgbClr val="FFFFFF"/>
                </a:solidFill>
              </a:rPr>
              <a:pPr defTabSz="608486" fontAlgn="base">
                <a:spcBef>
                  <a:spcPct val="50000"/>
                </a:spcBef>
                <a:spcAft>
                  <a:spcPct val="0"/>
                </a:spcAft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1"/>
          </p:nvPr>
        </p:nvSpPr>
        <p:spPr>
          <a:xfrm>
            <a:off x="620186" y="1279526"/>
            <a:ext cx="5471583" cy="4576763"/>
          </a:xfrm>
        </p:spPr>
        <p:txBody>
          <a:bodyPr>
            <a:normAutofit/>
          </a:bodyPr>
          <a:lstStyle>
            <a:lvl1pPr marL="0" indent="0">
              <a:buNone/>
              <a:defRPr sz="1867"/>
            </a:lvl1pPr>
            <a:lvl2pPr>
              <a:defRPr sz="1600"/>
            </a:lvl2pPr>
            <a:lvl3pPr>
              <a:defRPr sz="1400"/>
            </a:lvl3pPr>
            <a:lvl4pPr>
              <a:defRPr sz="1067"/>
            </a:lvl4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2"/>
          </p:nvPr>
        </p:nvSpPr>
        <p:spPr>
          <a:xfrm>
            <a:off x="6343651" y="1279525"/>
            <a:ext cx="5342467" cy="4586288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19828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text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1"/>
          </p:nvPr>
        </p:nvSpPr>
        <p:spPr>
          <a:xfrm>
            <a:off x="6214536" y="1279526"/>
            <a:ext cx="5471583" cy="4576763"/>
          </a:xfrm>
        </p:spPr>
        <p:txBody>
          <a:bodyPr>
            <a:normAutofit/>
          </a:bodyPr>
          <a:lstStyle>
            <a:lvl1pPr marL="0" indent="0">
              <a:buNone/>
              <a:defRPr sz="1867"/>
            </a:lvl1pPr>
            <a:lvl2pPr>
              <a:defRPr sz="1600"/>
            </a:lvl2pPr>
            <a:lvl3pPr>
              <a:defRPr sz="1400"/>
            </a:lvl3pPr>
            <a:lvl4pPr>
              <a:defRPr sz="1067"/>
            </a:lvl4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608486" fontAlgn="base">
              <a:spcBef>
                <a:spcPct val="50000"/>
              </a:spcBef>
              <a:spcAft>
                <a:spcPct val="0"/>
              </a:spcAft>
            </a:pPr>
            <a:fld id="{81BF0B4E-CE60-AB48-9D7E-4434414A7C38}" type="slidenum">
              <a:rPr lang="en-US" smtClean="0">
                <a:solidFill>
                  <a:srgbClr val="FFFFFF"/>
                </a:solidFill>
              </a:rPr>
              <a:pPr defTabSz="608486" fontAlgn="base">
                <a:spcBef>
                  <a:spcPct val="50000"/>
                </a:spcBef>
                <a:spcAft>
                  <a:spcPct val="0"/>
                </a:spcAft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2"/>
          </p:nvPr>
        </p:nvSpPr>
        <p:spPr>
          <a:xfrm>
            <a:off x="619689" y="1279525"/>
            <a:ext cx="5342467" cy="4586288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97960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ith 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608486" fontAlgn="base">
              <a:spcBef>
                <a:spcPct val="50000"/>
              </a:spcBef>
              <a:spcAft>
                <a:spcPct val="0"/>
              </a:spcAft>
            </a:pPr>
            <a:fld id="{81BF0B4E-CE60-AB48-9D7E-4434414A7C38}" type="slidenum">
              <a:rPr lang="en-US" smtClean="0">
                <a:solidFill>
                  <a:srgbClr val="FFFFFF"/>
                </a:solidFill>
              </a:rPr>
              <a:pPr defTabSz="608486" fontAlgn="base">
                <a:spcBef>
                  <a:spcPct val="50000"/>
                </a:spcBef>
                <a:spcAft>
                  <a:spcPct val="0"/>
                </a:spcAft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1"/>
          </p:nvPr>
        </p:nvSpPr>
        <p:spPr>
          <a:xfrm>
            <a:off x="620185" y="1279526"/>
            <a:ext cx="5364480" cy="45767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Content Placeholder 7"/>
          <p:cNvSpPr>
            <a:spLocks noGrp="1"/>
          </p:cNvSpPr>
          <p:nvPr>
            <p:ph sz="quarter" idx="13"/>
          </p:nvPr>
        </p:nvSpPr>
        <p:spPr>
          <a:xfrm>
            <a:off x="6214535" y="1289051"/>
            <a:ext cx="5364480" cy="45767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24188646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no 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608486" fontAlgn="base">
              <a:spcBef>
                <a:spcPct val="50000"/>
              </a:spcBef>
              <a:spcAft>
                <a:spcPct val="0"/>
              </a:spcAft>
            </a:pPr>
            <a:fld id="{81BF0B4E-CE60-AB48-9D7E-4434414A7C38}" type="slidenum">
              <a:rPr lang="en-US" smtClean="0">
                <a:solidFill>
                  <a:srgbClr val="FFFFFF"/>
                </a:solidFill>
              </a:rPr>
              <a:pPr defTabSz="608486" fontAlgn="base">
                <a:spcBef>
                  <a:spcPct val="50000"/>
                </a:spcBef>
                <a:spcAft>
                  <a:spcPct val="0"/>
                </a:spcAft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1"/>
          </p:nvPr>
        </p:nvSpPr>
        <p:spPr>
          <a:xfrm>
            <a:off x="620185" y="1279526"/>
            <a:ext cx="5364480" cy="4576763"/>
          </a:xfrm>
        </p:spPr>
        <p:txBody>
          <a:bodyPr/>
          <a:lstStyle>
            <a:lvl1pPr marL="0" indent="0">
              <a:buNone/>
              <a:defRPr/>
            </a:lvl1pPr>
            <a:lvl2pPr marL="609576" indent="0">
              <a:buNone/>
              <a:defRPr/>
            </a:lvl2pPr>
            <a:lvl3pPr marL="1219151" indent="0">
              <a:buNone/>
              <a:defRPr/>
            </a:lvl3pPr>
            <a:lvl4pPr marL="1828727" indent="0">
              <a:buNone/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Content Placeholder 7"/>
          <p:cNvSpPr>
            <a:spLocks noGrp="1"/>
          </p:cNvSpPr>
          <p:nvPr>
            <p:ph sz="quarter" idx="13"/>
          </p:nvPr>
        </p:nvSpPr>
        <p:spPr>
          <a:xfrm>
            <a:off x="6214535" y="1289051"/>
            <a:ext cx="5364480" cy="4576763"/>
          </a:xfrm>
        </p:spPr>
        <p:txBody>
          <a:bodyPr/>
          <a:lstStyle>
            <a:lvl1pPr marL="0" indent="0">
              <a:buNone/>
              <a:defRPr/>
            </a:lvl1pPr>
            <a:lvl2pPr marL="609576" indent="0">
              <a:buNone/>
              <a:defRPr/>
            </a:lvl2pPr>
            <a:lvl3pPr marL="1219151" indent="0">
              <a:buNone/>
              <a:defRPr/>
            </a:lvl3pPr>
            <a:lvl4pPr marL="1828727" indent="0">
              <a:buNone/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25126207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608486" fontAlgn="base">
              <a:spcBef>
                <a:spcPct val="50000"/>
              </a:spcBef>
              <a:spcAft>
                <a:spcPct val="0"/>
              </a:spcAft>
            </a:pPr>
            <a:fld id="{81BF0B4E-CE60-AB48-9D7E-4434414A7C38}" type="slidenum">
              <a:rPr lang="en-US" smtClean="0">
                <a:solidFill>
                  <a:srgbClr val="FFFFFF"/>
                </a:solidFill>
              </a:rPr>
              <a:pPr defTabSz="608486" fontAlgn="base">
                <a:spcBef>
                  <a:spcPct val="50000"/>
                </a:spcBef>
                <a:spcAft>
                  <a:spcPct val="0"/>
                </a:spcAft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2"/>
          </p:nvPr>
        </p:nvSpPr>
        <p:spPr>
          <a:xfrm>
            <a:off x="619689" y="1279525"/>
            <a:ext cx="10990478" cy="4586288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6183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6CCD64-73F3-7465-4EAA-46A1FA475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8DEEDA-6792-85D7-9B51-B2E92DB1BD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E9DA3D-0DA1-DBE5-D4BD-A69AB18818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EE2FD-3747-4355-8AF2-3640F3A39AC6}" type="datetimeFigureOut">
              <a:rPr lang="en-US" smtClean="0"/>
              <a:t>9/15/2023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2DEEFF-D98B-31E9-401A-DFF1F7069F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536047-AF32-6264-BCA4-254F9908CA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D8F620-734E-4BF6-B80D-6D366F7A68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39640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608486" fontAlgn="base">
              <a:spcBef>
                <a:spcPct val="50000"/>
              </a:spcBef>
              <a:spcAft>
                <a:spcPct val="0"/>
              </a:spcAft>
            </a:pPr>
            <a:fld id="{81BF0B4E-CE60-AB48-9D7E-4434414A7C38}" type="slidenum">
              <a:rPr lang="en-US" smtClean="0">
                <a:solidFill>
                  <a:srgbClr val="FFFFFF"/>
                </a:solidFill>
              </a:rPr>
              <a:pPr defTabSz="608486" fontAlgn="base">
                <a:spcBef>
                  <a:spcPct val="50000"/>
                </a:spcBef>
                <a:spcAft>
                  <a:spcPct val="0"/>
                </a:spcAft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569269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6080294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 type="obj">
  <p:cSld name="OPENING SLID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title"/>
          </p:nvPr>
        </p:nvSpPr>
        <p:spPr>
          <a:xfrm>
            <a:off x="3823384" y="2754617"/>
            <a:ext cx="4545200" cy="9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Font typeface="Joti One"/>
              <a:buNone/>
              <a:defRPr sz="6400" i="0">
                <a:solidFill>
                  <a:srgbClr val="F9CB9C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300"/>
              <a:buNone/>
              <a:defRPr sz="4400"/>
            </a:lvl2pPr>
            <a:lvl3pPr lvl="2">
              <a:spcBef>
                <a:spcPts val="0"/>
              </a:spcBef>
              <a:spcAft>
                <a:spcPts val="0"/>
              </a:spcAft>
              <a:buSzPts val="3300"/>
              <a:buNone/>
              <a:defRPr sz="4400"/>
            </a:lvl3pPr>
            <a:lvl4pPr lvl="3">
              <a:spcBef>
                <a:spcPts val="0"/>
              </a:spcBef>
              <a:spcAft>
                <a:spcPts val="0"/>
              </a:spcAft>
              <a:buSzPts val="3300"/>
              <a:buNone/>
              <a:defRPr sz="4400"/>
            </a:lvl4pPr>
            <a:lvl5pPr lvl="4">
              <a:spcBef>
                <a:spcPts val="0"/>
              </a:spcBef>
              <a:spcAft>
                <a:spcPts val="0"/>
              </a:spcAft>
              <a:buSzPts val="3300"/>
              <a:buNone/>
              <a:defRPr sz="4400"/>
            </a:lvl5pPr>
            <a:lvl6pPr lvl="5">
              <a:spcBef>
                <a:spcPts val="0"/>
              </a:spcBef>
              <a:spcAft>
                <a:spcPts val="0"/>
              </a:spcAft>
              <a:buSzPts val="3300"/>
              <a:buNone/>
              <a:defRPr sz="4400"/>
            </a:lvl6pPr>
            <a:lvl7pPr lvl="6">
              <a:spcBef>
                <a:spcPts val="0"/>
              </a:spcBef>
              <a:spcAft>
                <a:spcPts val="0"/>
              </a:spcAft>
              <a:buSzPts val="3300"/>
              <a:buNone/>
              <a:defRPr sz="4400"/>
            </a:lvl7pPr>
            <a:lvl8pPr lvl="7">
              <a:spcBef>
                <a:spcPts val="0"/>
              </a:spcBef>
              <a:spcAft>
                <a:spcPts val="0"/>
              </a:spcAft>
              <a:buSzPts val="3300"/>
              <a:buNone/>
              <a:defRPr sz="4400"/>
            </a:lvl8pPr>
            <a:lvl9pPr lvl="8">
              <a:spcBef>
                <a:spcPts val="0"/>
              </a:spcBef>
              <a:spcAft>
                <a:spcPts val="0"/>
              </a:spcAft>
              <a:buSzPts val="3300"/>
              <a:buNone/>
              <a:defRPr sz="44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4071567" y="3712617"/>
            <a:ext cx="4018800" cy="385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2130163" y="395012"/>
            <a:ext cx="7931808" cy="6258927"/>
            <a:chOff x="2256903" y="816487"/>
            <a:chExt cx="4630180" cy="3653639"/>
          </a:xfrm>
        </p:grpSpPr>
        <p:sp>
          <p:nvSpPr>
            <p:cNvPr id="12" name="Google Shape;12;p2"/>
            <p:cNvSpPr/>
            <p:nvPr/>
          </p:nvSpPr>
          <p:spPr>
            <a:xfrm>
              <a:off x="2256903" y="816487"/>
              <a:ext cx="4630180" cy="3653639"/>
            </a:xfrm>
            <a:custGeom>
              <a:avLst/>
              <a:gdLst/>
              <a:ahLst/>
              <a:cxnLst/>
              <a:rect l="l" t="t" r="r" b="b"/>
              <a:pathLst>
                <a:path w="90191" h="71169" extrusionOk="0">
                  <a:moveTo>
                    <a:pt x="51262" y="4765"/>
                  </a:moveTo>
                  <a:cubicBezTo>
                    <a:pt x="51543" y="4765"/>
                    <a:pt x="51822" y="4770"/>
                    <a:pt x="52107" y="4781"/>
                  </a:cubicBezTo>
                  <a:cubicBezTo>
                    <a:pt x="53975" y="4833"/>
                    <a:pt x="54987" y="5361"/>
                    <a:pt x="55432" y="6154"/>
                  </a:cubicBezTo>
                  <a:cubicBezTo>
                    <a:pt x="51794" y="7210"/>
                    <a:pt x="48217" y="9267"/>
                    <a:pt x="46121" y="10663"/>
                  </a:cubicBezTo>
                  <a:cubicBezTo>
                    <a:pt x="46025" y="10731"/>
                    <a:pt x="45925" y="10799"/>
                    <a:pt x="45825" y="10863"/>
                  </a:cubicBezTo>
                  <a:cubicBezTo>
                    <a:pt x="45553" y="10363"/>
                    <a:pt x="45052" y="9947"/>
                    <a:pt x="44389" y="9719"/>
                  </a:cubicBezTo>
                  <a:cubicBezTo>
                    <a:pt x="46153" y="8262"/>
                    <a:pt x="44493" y="6181"/>
                    <a:pt x="42360" y="6181"/>
                  </a:cubicBezTo>
                  <a:cubicBezTo>
                    <a:pt x="42252" y="6181"/>
                    <a:pt x="42140" y="6190"/>
                    <a:pt x="42032" y="6198"/>
                  </a:cubicBezTo>
                  <a:cubicBezTo>
                    <a:pt x="44973" y="5302"/>
                    <a:pt x="48058" y="4765"/>
                    <a:pt x="51262" y="4765"/>
                  </a:cubicBezTo>
                  <a:close/>
                  <a:moveTo>
                    <a:pt x="53559" y="12371"/>
                  </a:moveTo>
                  <a:lnTo>
                    <a:pt x="53559" y="12371"/>
                  </a:lnTo>
                  <a:cubicBezTo>
                    <a:pt x="53323" y="12716"/>
                    <a:pt x="53087" y="13044"/>
                    <a:pt x="52859" y="13348"/>
                  </a:cubicBezTo>
                  <a:cubicBezTo>
                    <a:pt x="52583" y="13296"/>
                    <a:pt x="52315" y="13252"/>
                    <a:pt x="52038" y="13216"/>
                  </a:cubicBezTo>
                  <a:cubicBezTo>
                    <a:pt x="52551" y="12916"/>
                    <a:pt x="53059" y="12632"/>
                    <a:pt x="53559" y="12371"/>
                  </a:cubicBezTo>
                  <a:close/>
                  <a:moveTo>
                    <a:pt x="60457" y="10499"/>
                  </a:moveTo>
                  <a:cubicBezTo>
                    <a:pt x="60693" y="10607"/>
                    <a:pt x="60869" y="10772"/>
                    <a:pt x="60978" y="10999"/>
                  </a:cubicBezTo>
                  <a:cubicBezTo>
                    <a:pt x="61593" y="12308"/>
                    <a:pt x="60645" y="13856"/>
                    <a:pt x="59453" y="15213"/>
                  </a:cubicBezTo>
                  <a:cubicBezTo>
                    <a:pt x="58601" y="15592"/>
                    <a:pt x="57772" y="16017"/>
                    <a:pt x="56965" y="16465"/>
                  </a:cubicBezTo>
                  <a:cubicBezTo>
                    <a:pt x="57004" y="16417"/>
                    <a:pt x="57044" y="16369"/>
                    <a:pt x="57080" y="16325"/>
                  </a:cubicBezTo>
                  <a:cubicBezTo>
                    <a:pt x="58365" y="14737"/>
                    <a:pt x="59685" y="12648"/>
                    <a:pt x="60457" y="10499"/>
                  </a:cubicBezTo>
                  <a:close/>
                  <a:moveTo>
                    <a:pt x="48430" y="17945"/>
                  </a:moveTo>
                  <a:lnTo>
                    <a:pt x="48430" y="17945"/>
                  </a:lnTo>
                  <a:cubicBezTo>
                    <a:pt x="47685" y="18670"/>
                    <a:pt x="46889" y="19346"/>
                    <a:pt x="46041" y="19985"/>
                  </a:cubicBezTo>
                  <a:cubicBezTo>
                    <a:pt x="45949" y="19542"/>
                    <a:pt x="45721" y="19121"/>
                    <a:pt x="45397" y="18766"/>
                  </a:cubicBezTo>
                  <a:cubicBezTo>
                    <a:pt x="46389" y="18382"/>
                    <a:pt x="47405" y="18098"/>
                    <a:pt x="48430" y="17945"/>
                  </a:cubicBezTo>
                  <a:close/>
                  <a:moveTo>
                    <a:pt x="14204" y="18897"/>
                  </a:moveTo>
                  <a:lnTo>
                    <a:pt x="14204" y="18897"/>
                  </a:lnTo>
                  <a:cubicBezTo>
                    <a:pt x="11908" y="21130"/>
                    <a:pt x="9710" y="23439"/>
                    <a:pt x="7582" y="25787"/>
                  </a:cubicBezTo>
                  <a:cubicBezTo>
                    <a:pt x="8911" y="23163"/>
                    <a:pt x="11455" y="20874"/>
                    <a:pt x="14204" y="18897"/>
                  </a:cubicBezTo>
                  <a:close/>
                  <a:moveTo>
                    <a:pt x="35198" y="24947"/>
                  </a:moveTo>
                  <a:cubicBezTo>
                    <a:pt x="35198" y="25015"/>
                    <a:pt x="35202" y="25084"/>
                    <a:pt x="35206" y="25152"/>
                  </a:cubicBezTo>
                  <a:cubicBezTo>
                    <a:pt x="34670" y="25728"/>
                    <a:pt x="34138" y="26304"/>
                    <a:pt x="33606" y="26880"/>
                  </a:cubicBezTo>
                  <a:cubicBezTo>
                    <a:pt x="32177" y="27564"/>
                    <a:pt x="30768" y="28253"/>
                    <a:pt x="29412" y="28960"/>
                  </a:cubicBezTo>
                  <a:cubicBezTo>
                    <a:pt x="31313" y="27600"/>
                    <a:pt x="33257" y="26275"/>
                    <a:pt x="35198" y="24947"/>
                  </a:cubicBezTo>
                  <a:close/>
                  <a:moveTo>
                    <a:pt x="82050" y="30753"/>
                  </a:moveTo>
                  <a:cubicBezTo>
                    <a:pt x="83182" y="32002"/>
                    <a:pt x="81618" y="35483"/>
                    <a:pt x="80535" y="37715"/>
                  </a:cubicBezTo>
                  <a:cubicBezTo>
                    <a:pt x="80363" y="37691"/>
                    <a:pt x="80191" y="37683"/>
                    <a:pt x="80015" y="37679"/>
                  </a:cubicBezTo>
                  <a:cubicBezTo>
                    <a:pt x="80631" y="36171"/>
                    <a:pt x="81051" y="34635"/>
                    <a:pt x="81103" y="33122"/>
                  </a:cubicBezTo>
                  <a:cubicBezTo>
                    <a:pt x="81243" y="32969"/>
                    <a:pt x="81383" y="32829"/>
                    <a:pt x="81519" y="32677"/>
                  </a:cubicBezTo>
                  <a:cubicBezTo>
                    <a:pt x="81984" y="32162"/>
                    <a:pt x="82100" y="31625"/>
                    <a:pt x="81995" y="31133"/>
                  </a:cubicBezTo>
                  <a:cubicBezTo>
                    <a:pt x="82113" y="30996"/>
                    <a:pt x="82150" y="30866"/>
                    <a:pt x="82050" y="30753"/>
                  </a:cubicBezTo>
                  <a:close/>
                  <a:moveTo>
                    <a:pt x="24039" y="37231"/>
                  </a:moveTo>
                  <a:lnTo>
                    <a:pt x="24039" y="37231"/>
                  </a:lnTo>
                  <a:cubicBezTo>
                    <a:pt x="21838" y="39604"/>
                    <a:pt x="19629" y="41972"/>
                    <a:pt x="17396" y="44321"/>
                  </a:cubicBezTo>
                  <a:cubicBezTo>
                    <a:pt x="17372" y="44333"/>
                    <a:pt x="17353" y="44341"/>
                    <a:pt x="17329" y="44353"/>
                  </a:cubicBezTo>
                  <a:lnTo>
                    <a:pt x="17329" y="44353"/>
                  </a:lnTo>
                  <a:cubicBezTo>
                    <a:pt x="18181" y="43385"/>
                    <a:pt x="19001" y="42448"/>
                    <a:pt x="19730" y="41552"/>
                  </a:cubicBezTo>
                  <a:cubicBezTo>
                    <a:pt x="20634" y="40444"/>
                    <a:pt x="21462" y="39287"/>
                    <a:pt x="22262" y="38116"/>
                  </a:cubicBezTo>
                  <a:cubicBezTo>
                    <a:pt x="22866" y="37823"/>
                    <a:pt x="23459" y="37527"/>
                    <a:pt x="24039" y="37231"/>
                  </a:cubicBezTo>
                  <a:close/>
                  <a:moveTo>
                    <a:pt x="47909" y="45757"/>
                  </a:moveTo>
                  <a:lnTo>
                    <a:pt x="47909" y="45757"/>
                  </a:lnTo>
                  <a:cubicBezTo>
                    <a:pt x="47757" y="46286"/>
                    <a:pt x="47613" y="46818"/>
                    <a:pt x="47486" y="47350"/>
                  </a:cubicBezTo>
                  <a:cubicBezTo>
                    <a:pt x="45705" y="49346"/>
                    <a:pt x="43813" y="51271"/>
                    <a:pt x="41816" y="53144"/>
                  </a:cubicBezTo>
                  <a:cubicBezTo>
                    <a:pt x="41844" y="52991"/>
                    <a:pt x="41868" y="52843"/>
                    <a:pt x="41896" y="52695"/>
                  </a:cubicBezTo>
                  <a:cubicBezTo>
                    <a:pt x="41988" y="52195"/>
                    <a:pt x="42108" y="51703"/>
                    <a:pt x="42228" y="51207"/>
                  </a:cubicBezTo>
                  <a:cubicBezTo>
                    <a:pt x="42801" y="50491"/>
                    <a:pt x="43377" y="49778"/>
                    <a:pt x="43961" y="49067"/>
                  </a:cubicBezTo>
                  <a:cubicBezTo>
                    <a:pt x="45292" y="47974"/>
                    <a:pt x="46609" y="46873"/>
                    <a:pt x="47909" y="45757"/>
                  </a:cubicBezTo>
                  <a:close/>
                  <a:moveTo>
                    <a:pt x="42628" y="36615"/>
                  </a:moveTo>
                  <a:lnTo>
                    <a:pt x="42628" y="36615"/>
                  </a:lnTo>
                  <a:cubicBezTo>
                    <a:pt x="42092" y="37539"/>
                    <a:pt x="41576" y="38483"/>
                    <a:pt x="41072" y="39440"/>
                  </a:cubicBezTo>
                  <a:cubicBezTo>
                    <a:pt x="38243" y="42389"/>
                    <a:pt x="35550" y="45409"/>
                    <a:pt x="33054" y="48386"/>
                  </a:cubicBezTo>
                  <a:cubicBezTo>
                    <a:pt x="32457" y="49094"/>
                    <a:pt x="31549" y="50295"/>
                    <a:pt x="30624" y="51719"/>
                  </a:cubicBezTo>
                  <a:cubicBezTo>
                    <a:pt x="29200" y="52808"/>
                    <a:pt x="27560" y="53999"/>
                    <a:pt x="25708" y="54564"/>
                  </a:cubicBezTo>
                  <a:cubicBezTo>
                    <a:pt x="25887" y="53667"/>
                    <a:pt x="26260" y="52788"/>
                    <a:pt x="26727" y="51927"/>
                  </a:cubicBezTo>
                  <a:cubicBezTo>
                    <a:pt x="30284" y="47514"/>
                    <a:pt x="34550" y="43436"/>
                    <a:pt x="38747" y="39324"/>
                  </a:cubicBezTo>
                  <a:cubicBezTo>
                    <a:pt x="40083" y="38479"/>
                    <a:pt x="41372" y="37571"/>
                    <a:pt x="42628" y="36615"/>
                  </a:cubicBezTo>
                  <a:close/>
                  <a:moveTo>
                    <a:pt x="64182" y="53560"/>
                  </a:moveTo>
                  <a:lnTo>
                    <a:pt x="64182" y="53560"/>
                  </a:lnTo>
                  <a:cubicBezTo>
                    <a:pt x="63086" y="55377"/>
                    <a:pt x="61750" y="57681"/>
                    <a:pt x="60065" y="59650"/>
                  </a:cubicBezTo>
                  <a:cubicBezTo>
                    <a:pt x="60278" y="58717"/>
                    <a:pt x="60553" y="57777"/>
                    <a:pt x="60885" y="56836"/>
                  </a:cubicBezTo>
                  <a:cubicBezTo>
                    <a:pt x="60954" y="56708"/>
                    <a:pt x="61026" y="56581"/>
                    <a:pt x="61098" y="56452"/>
                  </a:cubicBezTo>
                  <a:cubicBezTo>
                    <a:pt x="62141" y="55504"/>
                    <a:pt x="63170" y="54536"/>
                    <a:pt x="64182" y="53560"/>
                  </a:cubicBezTo>
                  <a:close/>
                  <a:moveTo>
                    <a:pt x="72865" y="51691"/>
                  </a:moveTo>
                  <a:cubicBezTo>
                    <a:pt x="71520" y="53840"/>
                    <a:pt x="70128" y="55876"/>
                    <a:pt x="68499" y="57901"/>
                  </a:cubicBezTo>
                  <a:cubicBezTo>
                    <a:pt x="67219" y="59497"/>
                    <a:pt x="65931" y="61085"/>
                    <a:pt x="64518" y="62598"/>
                  </a:cubicBezTo>
                  <a:cubicBezTo>
                    <a:pt x="65811" y="61118"/>
                    <a:pt x="66939" y="59521"/>
                    <a:pt x="67971" y="58012"/>
                  </a:cubicBezTo>
                  <a:cubicBezTo>
                    <a:pt x="69323" y="56044"/>
                    <a:pt x="70560" y="54020"/>
                    <a:pt x="71768" y="51983"/>
                  </a:cubicBezTo>
                  <a:cubicBezTo>
                    <a:pt x="72148" y="51903"/>
                    <a:pt x="72509" y="51803"/>
                    <a:pt x="72865" y="51691"/>
                  </a:cubicBezTo>
                  <a:close/>
                  <a:moveTo>
                    <a:pt x="40544" y="62790"/>
                  </a:moveTo>
                  <a:lnTo>
                    <a:pt x="40544" y="62790"/>
                  </a:lnTo>
                  <a:cubicBezTo>
                    <a:pt x="40515" y="63059"/>
                    <a:pt x="40544" y="63323"/>
                    <a:pt x="40616" y="63578"/>
                  </a:cubicBezTo>
                  <a:cubicBezTo>
                    <a:pt x="39656" y="63839"/>
                    <a:pt x="38687" y="64010"/>
                    <a:pt x="37715" y="64067"/>
                  </a:cubicBezTo>
                  <a:cubicBezTo>
                    <a:pt x="38675" y="63694"/>
                    <a:pt x="39619" y="63266"/>
                    <a:pt x="40544" y="62790"/>
                  </a:cubicBezTo>
                  <a:close/>
                  <a:moveTo>
                    <a:pt x="50186" y="0"/>
                  </a:moveTo>
                  <a:cubicBezTo>
                    <a:pt x="45685" y="0"/>
                    <a:pt x="40923" y="1348"/>
                    <a:pt x="36618" y="3181"/>
                  </a:cubicBezTo>
                  <a:cubicBezTo>
                    <a:pt x="36178" y="2361"/>
                    <a:pt x="35154" y="1729"/>
                    <a:pt x="34077" y="1729"/>
                  </a:cubicBezTo>
                  <a:cubicBezTo>
                    <a:pt x="33826" y="1729"/>
                    <a:pt x="33573" y="1764"/>
                    <a:pt x="33325" y="1836"/>
                  </a:cubicBezTo>
                  <a:cubicBezTo>
                    <a:pt x="27968" y="3409"/>
                    <a:pt x="24286" y="7651"/>
                    <a:pt x="21090" y="11575"/>
                  </a:cubicBezTo>
                  <a:cubicBezTo>
                    <a:pt x="19313" y="12495"/>
                    <a:pt x="17597" y="13472"/>
                    <a:pt x="15956" y="14456"/>
                  </a:cubicBezTo>
                  <a:cubicBezTo>
                    <a:pt x="10915" y="17477"/>
                    <a:pt x="5053" y="21594"/>
                    <a:pt x="3577" y="26860"/>
                  </a:cubicBezTo>
                  <a:cubicBezTo>
                    <a:pt x="3376" y="27580"/>
                    <a:pt x="3833" y="28441"/>
                    <a:pt x="4774" y="28609"/>
                  </a:cubicBezTo>
                  <a:cubicBezTo>
                    <a:pt x="4861" y="28624"/>
                    <a:pt x="4953" y="28628"/>
                    <a:pt x="5042" y="28640"/>
                  </a:cubicBezTo>
                  <a:cubicBezTo>
                    <a:pt x="3733" y="30133"/>
                    <a:pt x="2445" y="31629"/>
                    <a:pt x="1168" y="33126"/>
                  </a:cubicBezTo>
                  <a:cubicBezTo>
                    <a:pt x="0" y="34490"/>
                    <a:pt x="1320" y="36059"/>
                    <a:pt x="2937" y="36459"/>
                  </a:cubicBezTo>
                  <a:cubicBezTo>
                    <a:pt x="2625" y="37339"/>
                    <a:pt x="2429" y="38247"/>
                    <a:pt x="2373" y="39191"/>
                  </a:cubicBezTo>
                  <a:cubicBezTo>
                    <a:pt x="2329" y="39955"/>
                    <a:pt x="2933" y="40904"/>
                    <a:pt x="3789" y="41236"/>
                  </a:cubicBezTo>
                  <a:cubicBezTo>
                    <a:pt x="4061" y="41340"/>
                    <a:pt x="4342" y="41436"/>
                    <a:pt x="4621" y="41520"/>
                  </a:cubicBezTo>
                  <a:cubicBezTo>
                    <a:pt x="2949" y="44141"/>
                    <a:pt x="1600" y="46878"/>
                    <a:pt x="848" y="49826"/>
                  </a:cubicBezTo>
                  <a:cubicBezTo>
                    <a:pt x="484" y="51263"/>
                    <a:pt x="1876" y="52795"/>
                    <a:pt x="3544" y="52795"/>
                  </a:cubicBezTo>
                  <a:cubicBezTo>
                    <a:pt x="3813" y="52795"/>
                    <a:pt x="4089" y="52755"/>
                    <a:pt x="4366" y="52668"/>
                  </a:cubicBezTo>
                  <a:lnTo>
                    <a:pt x="4366" y="52668"/>
                  </a:lnTo>
                  <a:cubicBezTo>
                    <a:pt x="2809" y="55332"/>
                    <a:pt x="1720" y="58105"/>
                    <a:pt x="1568" y="60982"/>
                  </a:cubicBezTo>
                  <a:cubicBezTo>
                    <a:pt x="1496" y="62334"/>
                    <a:pt x="3016" y="63318"/>
                    <a:pt x="4497" y="63318"/>
                  </a:cubicBezTo>
                  <a:cubicBezTo>
                    <a:pt x="5182" y="63318"/>
                    <a:pt x="5858" y="63107"/>
                    <a:pt x="6370" y="62630"/>
                  </a:cubicBezTo>
                  <a:cubicBezTo>
                    <a:pt x="7862" y="61229"/>
                    <a:pt x="9330" y="59809"/>
                    <a:pt x="10791" y="58381"/>
                  </a:cubicBezTo>
                  <a:cubicBezTo>
                    <a:pt x="10867" y="59585"/>
                    <a:pt x="12395" y="60505"/>
                    <a:pt x="13856" y="60505"/>
                  </a:cubicBezTo>
                  <a:cubicBezTo>
                    <a:pt x="14344" y="60505"/>
                    <a:pt x="14824" y="60406"/>
                    <a:pt x="15241" y="60173"/>
                  </a:cubicBezTo>
                  <a:lnTo>
                    <a:pt x="15241" y="60173"/>
                  </a:lnTo>
                  <a:cubicBezTo>
                    <a:pt x="14912" y="60926"/>
                    <a:pt x="14604" y="61682"/>
                    <a:pt x="14332" y="62459"/>
                  </a:cubicBezTo>
                  <a:cubicBezTo>
                    <a:pt x="13856" y="63827"/>
                    <a:pt x="15272" y="65527"/>
                    <a:pt x="17001" y="65527"/>
                  </a:cubicBezTo>
                  <a:cubicBezTo>
                    <a:pt x="17281" y="65527"/>
                    <a:pt x="17573" y="65483"/>
                    <a:pt x="17861" y="65383"/>
                  </a:cubicBezTo>
                  <a:cubicBezTo>
                    <a:pt x="21290" y="64215"/>
                    <a:pt x="24371" y="62654"/>
                    <a:pt x="27228" y="60858"/>
                  </a:cubicBezTo>
                  <a:lnTo>
                    <a:pt x="27228" y="60858"/>
                  </a:lnTo>
                  <a:cubicBezTo>
                    <a:pt x="27076" y="61590"/>
                    <a:pt x="26960" y="62334"/>
                    <a:pt x="26919" y="63090"/>
                  </a:cubicBezTo>
                  <a:cubicBezTo>
                    <a:pt x="26847" y="64455"/>
                    <a:pt x="28296" y="65427"/>
                    <a:pt x="29820" y="65495"/>
                  </a:cubicBezTo>
                  <a:lnTo>
                    <a:pt x="29893" y="65495"/>
                  </a:lnTo>
                  <a:cubicBezTo>
                    <a:pt x="30513" y="66884"/>
                    <a:pt x="31729" y="68028"/>
                    <a:pt x="33778" y="68612"/>
                  </a:cubicBezTo>
                  <a:cubicBezTo>
                    <a:pt x="34958" y="68948"/>
                    <a:pt x="36158" y="69096"/>
                    <a:pt x="37355" y="69096"/>
                  </a:cubicBezTo>
                  <a:cubicBezTo>
                    <a:pt x="41888" y="69096"/>
                    <a:pt x="46441" y="66952"/>
                    <a:pt x="50262" y="64627"/>
                  </a:cubicBezTo>
                  <a:cubicBezTo>
                    <a:pt x="51059" y="64315"/>
                    <a:pt x="51822" y="63938"/>
                    <a:pt x="52543" y="63506"/>
                  </a:cubicBezTo>
                  <a:lnTo>
                    <a:pt x="52543" y="63506"/>
                  </a:lnTo>
                  <a:cubicBezTo>
                    <a:pt x="52419" y="64287"/>
                    <a:pt x="52339" y="65087"/>
                    <a:pt x="52311" y="65903"/>
                  </a:cubicBezTo>
                  <a:cubicBezTo>
                    <a:pt x="52271" y="67120"/>
                    <a:pt x="53479" y="68160"/>
                    <a:pt x="54871" y="68328"/>
                  </a:cubicBezTo>
                  <a:cubicBezTo>
                    <a:pt x="55900" y="69912"/>
                    <a:pt x="57833" y="71168"/>
                    <a:pt x="59977" y="71168"/>
                  </a:cubicBezTo>
                  <a:cubicBezTo>
                    <a:pt x="60169" y="71168"/>
                    <a:pt x="60365" y="71157"/>
                    <a:pt x="60561" y="71137"/>
                  </a:cubicBezTo>
                  <a:cubicBezTo>
                    <a:pt x="64062" y="70760"/>
                    <a:pt x="66615" y="68263"/>
                    <a:pt x="68712" y="66123"/>
                  </a:cubicBezTo>
                  <a:cubicBezTo>
                    <a:pt x="72237" y="62526"/>
                    <a:pt x="75282" y="58629"/>
                    <a:pt x="77870" y="54536"/>
                  </a:cubicBezTo>
                  <a:cubicBezTo>
                    <a:pt x="81003" y="49582"/>
                    <a:pt x="83964" y="44525"/>
                    <a:pt x="86285" y="39268"/>
                  </a:cubicBezTo>
                  <a:cubicBezTo>
                    <a:pt x="87789" y="35867"/>
                    <a:pt x="90190" y="30217"/>
                    <a:pt x="86388" y="27232"/>
                  </a:cubicBezTo>
                  <a:cubicBezTo>
                    <a:pt x="85184" y="26288"/>
                    <a:pt x="83904" y="25900"/>
                    <a:pt x="82615" y="25900"/>
                  </a:cubicBezTo>
                  <a:cubicBezTo>
                    <a:pt x="81579" y="25900"/>
                    <a:pt x="80539" y="26151"/>
                    <a:pt x="79539" y="26568"/>
                  </a:cubicBezTo>
                  <a:cubicBezTo>
                    <a:pt x="80971" y="24576"/>
                    <a:pt x="82451" y="22611"/>
                    <a:pt x="84048" y="20722"/>
                  </a:cubicBezTo>
                  <a:cubicBezTo>
                    <a:pt x="85533" y="18962"/>
                    <a:pt x="83504" y="17185"/>
                    <a:pt x="81419" y="17185"/>
                  </a:cubicBezTo>
                  <a:cubicBezTo>
                    <a:pt x="80743" y="17185"/>
                    <a:pt x="80063" y="17374"/>
                    <a:pt x="79495" y="17806"/>
                  </a:cubicBezTo>
                  <a:cubicBezTo>
                    <a:pt x="78102" y="18870"/>
                    <a:pt x="76818" y="19990"/>
                    <a:pt x="75602" y="21150"/>
                  </a:cubicBezTo>
                  <a:cubicBezTo>
                    <a:pt x="75057" y="20338"/>
                    <a:pt x="74061" y="19946"/>
                    <a:pt x="72948" y="19946"/>
                  </a:cubicBezTo>
                  <a:cubicBezTo>
                    <a:pt x="72732" y="19946"/>
                    <a:pt x="72512" y="19961"/>
                    <a:pt x="72292" y="19990"/>
                  </a:cubicBezTo>
                  <a:cubicBezTo>
                    <a:pt x="72213" y="20002"/>
                    <a:pt x="72132" y="20018"/>
                    <a:pt x="72052" y="20030"/>
                  </a:cubicBezTo>
                  <a:cubicBezTo>
                    <a:pt x="72252" y="19346"/>
                    <a:pt x="72364" y="18654"/>
                    <a:pt x="72348" y="17957"/>
                  </a:cubicBezTo>
                  <a:cubicBezTo>
                    <a:pt x="72292" y="15797"/>
                    <a:pt x="70576" y="14421"/>
                    <a:pt x="68416" y="13852"/>
                  </a:cubicBezTo>
                  <a:cubicBezTo>
                    <a:pt x="68023" y="13400"/>
                    <a:pt x="67447" y="13080"/>
                    <a:pt x="66735" y="13008"/>
                  </a:cubicBezTo>
                  <a:cubicBezTo>
                    <a:pt x="67147" y="11043"/>
                    <a:pt x="66675" y="9079"/>
                    <a:pt x="64738" y="7267"/>
                  </a:cubicBezTo>
                  <a:cubicBezTo>
                    <a:pt x="63678" y="6270"/>
                    <a:pt x="62385" y="5742"/>
                    <a:pt x="60974" y="5553"/>
                  </a:cubicBezTo>
                  <a:cubicBezTo>
                    <a:pt x="60561" y="3749"/>
                    <a:pt x="59312" y="2177"/>
                    <a:pt x="56773" y="1169"/>
                  </a:cubicBezTo>
                  <a:cubicBezTo>
                    <a:pt x="54708" y="353"/>
                    <a:pt x="52479" y="0"/>
                    <a:pt x="50186" y="0"/>
                  </a:cubicBezTo>
                  <a:close/>
                </a:path>
              </a:pathLst>
            </a:custGeom>
            <a:solidFill>
              <a:srgbClr val="FFFFFF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2748611" y="1192720"/>
              <a:ext cx="3311049" cy="2747418"/>
            </a:xfrm>
            <a:custGeom>
              <a:avLst/>
              <a:gdLst/>
              <a:ahLst/>
              <a:cxnLst/>
              <a:rect l="l" t="t" r="r" b="b"/>
              <a:pathLst>
                <a:path w="110793" h="91933" extrusionOk="0">
                  <a:moveTo>
                    <a:pt x="50743" y="6275"/>
                  </a:moveTo>
                  <a:cubicBezTo>
                    <a:pt x="53200" y="6275"/>
                    <a:pt x="56857" y="7419"/>
                    <a:pt x="59430" y="8276"/>
                  </a:cubicBezTo>
                  <a:cubicBezTo>
                    <a:pt x="59393" y="8455"/>
                    <a:pt x="59374" y="8636"/>
                    <a:pt x="59374" y="8815"/>
                  </a:cubicBezTo>
                  <a:cubicBezTo>
                    <a:pt x="57073" y="8172"/>
                    <a:pt x="54732" y="7731"/>
                    <a:pt x="52420" y="7679"/>
                  </a:cubicBezTo>
                  <a:cubicBezTo>
                    <a:pt x="52191" y="7535"/>
                    <a:pt x="51975" y="7387"/>
                    <a:pt x="51744" y="7243"/>
                  </a:cubicBezTo>
                  <a:cubicBezTo>
                    <a:pt x="51131" y="6867"/>
                    <a:pt x="50503" y="6708"/>
                    <a:pt x="49899" y="6708"/>
                  </a:cubicBezTo>
                  <a:cubicBezTo>
                    <a:pt x="49727" y="6708"/>
                    <a:pt x="49555" y="6719"/>
                    <a:pt x="49387" y="6743"/>
                  </a:cubicBezTo>
                  <a:cubicBezTo>
                    <a:pt x="49259" y="6667"/>
                    <a:pt x="49139" y="6623"/>
                    <a:pt x="49022" y="6623"/>
                  </a:cubicBezTo>
                  <a:cubicBezTo>
                    <a:pt x="48943" y="6623"/>
                    <a:pt x="48867" y="6647"/>
                    <a:pt x="48795" y="6691"/>
                  </a:cubicBezTo>
                  <a:cubicBezTo>
                    <a:pt x="49263" y="6395"/>
                    <a:pt x="49940" y="6275"/>
                    <a:pt x="50743" y="6275"/>
                  </a:cubicBezTo>
                  <a:close/>
                  <a:moveTo>
                    <a:pt x="80740" y="16318"/>
                  </a:moveTo>
                  <a:lnTo>
                    <a:pt x="80740" y="16318"/>
                  </a:lnTo>
                  <a:cubicBezTo>
                    <a:pt x="84017" y="17727"/>
                    <a:pt x="87121" y="19182"/>
                    <a:pt x="90214" y="20887"/>
                  </a:cubicBezTo>
                  <a:cubicBezTo>
                    <a:pt x="92648" y="22231"/>
                    <a:pt x="95072" y="23584"/>
                    <a:pt x="97381" y="25064"/>
                  </a:cubicBezTo>
                  <a:cubicBezTo>
                    <a:pt x="95116" y="23708"/>
                    <a:pt x="92687" y="22528"/>
                    <a:pt x="90386" y="21443"/>
                  </a:cubicBezTo>
                  <a:cubicBezTo>
                    <a:pt x="87382" y="20027"/>
                    <a:pt x="84293" y="18730"/>
                    <a:pt x="81188" y="17466"/>
                  </a:cubicBezTo>
                  <a:cubicBezTo>
                    <a:pt x="81068" y="17066"/>
                    <a:pt x="80916" y="16686"/>
                    <a:pt x="80740" y="16318"/>
                  </a:cubicBezTo>
                  <a:close/>
                  <a:moveTo>
                    <a:pt x="83589" y="25417"/>
                  </a:moveTo>
                  <a:lnTo>
                    <a:pt x="83589" y="25417"/>
                  </a:lnTo>
                  <a:cubicBezTo>
                    <a:pt x="86362" y="26565"/>
                    <a:pt x="89878" y="27965"/>
                    <a:pt x="92883" y="29734"/>
                  </a:cubicBezTo>
                  <a:cubicBezTo>
                    <a:pt x="91459" y="29509"/>
                    <a:pt x="90022" y="29221"/>
                    <a:pt x="88591" y="28874"/>
                  </a:cubicBezTo>
                  <a:cubicBezTo>
                    <a:pt x="88399" y="28802"/>
                    <a:pt x="88202" y="28726"/>
                    <a:pt x="88006" y="28650"/>
                  </a:cubicBezTo>
                  <a:cubicBezTo>
                    <a:pt x="86554" y="27553"/>
                    <a:pt x="85081" y="26477"/>
                    <a:pt x="83589" y="25417"/>
                  </a:cubicBezTo>
                  <a:close/>
                  <a:moveTo>
                    <a:pt x="20022" y="28573"/>
                  </a:moveTo>
                  <a:cubicBezTo>
                    <a:pt x="21687" y="28573"/>
                    <a:pt x="23488" y="29394"/>
                    <a:pt x="25108" y="30374"/>
                  </a:cubicBezTo>
                  <a:cubicBezTo>
                    <a:pt x="25688" y="31262"/>
                    <a:pt x="26332" y="32135"/>
                    <a:pt x="27017" y="32979"/>
                  </a:cubicBezTo>
                  <a:cubicBezTo>
                    <a:pt x="26949" y="32942"/>
                    <a:pt x="26873" y="32899"/>
                    <a:pt x="26801" y="32859"/>
                  </a:cubicBezTo>
                  <a:cubicBezTo>
                    <a:pt x="24384" y="31514"/>
                    <a:pt x="21199" y="30130"/>
                    <a:pt x="17918" y="29322"/>
                  </a:cubicBezTo>
                  <a:cubicBezTo>
                    <a:pt x="18086" y="29073"/>
                    <a:pt x="18338" y="28885"/>
                    <a:pt x="18683" y="28774"/>
                  </a:cubicBezTo>
                  <a:cubicBezTo>
                    <a:pt x="19115" y="28634"/>
                    <a:pt x="19562" y="28573"/>
                    <a:pt x="20022" y="28573"/>
                  </a:cubicBezTo>
                  <a:close/>
                  <a:moveTo>
                    <a:pt x="20775" y="36552"/>
                  </a:moveTo>
                  <a:cubicBezTo>
                    <a:pt x="21299" y="36800"/>
                    <a:pt x="21799" y="37048"/>
                    <a:pt x="22263" y="37288"/>
                  </a:cubicBezTo>
                  <a:cubicBezTo>
                    <a:pt x="22183" y="37572"/>
                    <a:pt x="22119" y="37856"/>
                    <a:pt x="22063" y="38140"/>
                  </a:cubicBezTo>
                  <a:cubicBezTo>
                    <a:pt x="21603" y="37604"/>
                    <a:pt x="21175" y="37076"/>
                    <a:pt x="20775" y="36552"/>
                  </a:cubicBezTo>
                  <a:close/>
                  <a:moveTo>
                    <a:pt x="29277" y="41930"/>
                  </a:moveTo>
                  <a:lnTo>
                    <a:pt x="29277" y="41930"/>
                  </a:lnTo>
                  <a:cubicBezTo>
                    <a:pt x="30378" y="42705"/>
                    <a:pt x="31414" y="43542"/>
                    <a:pt x="32386" y="44430"/>
                  </a:cubicBezTo>
                  <a:cubicBezTo>
                    <a:pt x="31710" y="44526"/>
                    <a:pt x="31070" y="44766"/>
                    <a:pt x="30526" y="45106"/>
                  </a:cubicBezTo>
                  <a:cubicBezTo>
                    <a:pt x="29946" y="44066"/>
                    <a:pt x="29505" y="43001"/>
                    <a:pt x="29277" y="41930"/>
                  </a:cubicBezTo>
                  <a:close/>
                  <a:moveTo>
                    <a:pt x="11292" y="34587"/>
                  </a:moveTo>
                  <a:cubicBezTo>
                    <a:pt x="12905" y="38401"/>
                    <a:pt x="16042" y="42149"/>
                    <a:pt x="18174" y="44350"/>
                  </a:cubicBezTo>
                  <a:cubicBezTo>
                    <a:pt x="18270" y="44450"/>
                    <a:pt x="18374" y="44554"/>
                    <a:pt x="18474" y="44658"/>
                  </a:cubicBezTo>
                  <a:cubicBezTo>
                    <a:pt x="17710" y="44942"/>
                    <a:pt x="17078" y="45466"/>
                    <a:pt x="16733" y="46166"/>
                  </a:cubicBezTo>
                  <a:cubicBezTo>
                    <a:pt x="16077" y="45618"/>
                    <a:pt x="15337" y="45387"/>
                    <a:pt x="14621" y="45387"/>
                  </a:cubicBezTo>
                  <a:cubicBezTo>
                    <a:pt x="12788" y="45387"/>
                    <a:pt x="11112" y="46911"/>
                    <a:pt x="11361" y="48635"/>
                  </a:cubicBezTo>
                  <a:cubicBezTo>
                    <a:pt x="9872" y="45282"/>
                    <a:pt x="9040" y="41753"/>
                    <a:pt x="9195" y="38072"/>
                  </a:cubicBezTo>
                  <a:cubicBezTo>
                    <a:pt x="9280" y="36111"/>
                    <a:pt x="10088" y="35051"/>
                    <a:pt x="11292" y="34587"/>
                  </a:cubicBezTo>
                  <a:close/>
                  <a:moveTo>
                    <a:pt x="71694" y="42469"/>
                  </a:moveTo>
                  <a:lnTo>
                    <a:pt x="71694" y="42469"/>
                  </a:lnTo>
                  <a:cubicBezTo>
                    <a:pt x="72497" y="42633"/>
                    <a:pt x="73310" y="42781"/>
                    <a:pt x="74122" y="42918"/>
                  </a:cubicBezTo>
                  <a:cubicBezTo>
                    <a:pt x="77167" y="44783"/>
                    <a:pt x="80104" y="46766"/>
                    <a:pt x="82957" y="48859"/>
                  </a:cubicBezTo>
                  <a:cubicBezTo>
                    <a:pt x="82728" y="48831"/>
                    <a:pt x="82497" y="48807"/>
                    <a:pt x="82272" y="48775"/>
                  </a:cubicBezTo>
                  <a:cubicBezTo>
                    <a:pt x="81516" y="48679"/>
                    <a:pt x="80760" y="48555"/>
                    <a:pt x="80008" y="48427"/>
                  </a:cubicBezTo>
                  <a:cubicBezTo>
                    <a:pt x="78911" y="47831"/>
                    <a:pt x="77823" y="47223"/>
                    <a:pt x="76739" y="46611"/>
                  </a:cubicBezTo>
                  <a:cubicBezTo>
                    <a:pt x="75075" y="45219"/>
                    <a:pt x="73394" y="43834"/>
                    <a:pt x="71694" y="42469"/>
                  </a:cubicBezTo>
                  <a:close/>
                  <a:moveTo>
                    <a:pt x="98873" y="50120"/>
                  </a:moveTo>
                  <a:cubicBezTo>
                    <a:pt x="99269" y="51124"/>
                    <a:pt x="99529" y="52140"/>
                    <a:pt x="99617" y="53156"/>
                  </a:cubicBezTo>
                  <a:cubicBezTo>
                    <a:pt x="99053" y="52153"/>
                    <a:pt x="98397" y="51164"/>
                    <a:pt x="97673" y="50192"/>
                  </a:cubicBezTo>
                  <a:lnTo>
                    <a:pt x="97673" y="50192"/>
                  </a:lnTo>
                  <a:cubicBezTo>
                    <a:pt x="97780" y="50199"/>
                    <a:pt x="97889" y="50203"/>
                    <a:pt x="97996" y="50203"/>
                  </a:cubicBezTo>
                  <a:cubicBezTo>
                    <a:pt x="98297" y="50203"/>
                    <a:pt x="98589" y="50175"/>
                    <a:pt x="98873" y="50120"/>
                  </a:cubicBezTo>
                  <a:close/>
                  <a:moveTo>
                    <a:pt x="40269" y="55789"/>
                  </a:moveTo>
                  <a:cubicBezTo>
                    <a:pt x="41144" y="56349"/>
                    <a:pt x="42025" y="56906"/>
                    <a:pt x="42906" y="57466"/>
                  </a:cubicBezTo>
                  <a:cubicBezTo>
                    <a:pt x="43946" y="58962"/>
                    <a:pt x="44994" y="60439"/>
                    <a:pt x="46074" y="61859"/>
                  </a:cubicBezTo>
                  <a:cubicBezTo>
                    <a:pt x="44001" y="59867"/>
                    <a:pt x="41981" y="57830"/>
                    <a:pt x="39957" y="55797"/>
                  </a:cubicBezTo>
                  <a:cubicBezTo>
                    <a:pt x="40060" y="55797"/>
                    <a:pt x="40164" y="55793"/>
                    <a:pt x="40269" y="55789"/>
                  </a:cubicBezTo>
                  <a:close/>
                  <a:moveTo>
                    <a:pt x="57753" y="48007"/>
                  </a:moveTo>
                  <a:lnTo>
                    <a:pt x="57753" y="48007"/>
                  </a:lnTo>
                  <a:cubicBezTo>
                    <a:pt x="59162" y="48567"/>
                    <a:pt x="60602" y="49111"/>
                    <a:pt x="62054" y="49640"/>
                  </a:cubicBezTo>
                  <a:cubicBezTo>
                    <a:pt x="66556" y="52604"/>
                    <a:pt x="71165" y="55429"/>
                    <a:pt x="75699" y="58046"/>
                  </a:cubicBezTo>
                  <a:cubicBezTo>
                    <a:pt x="76783" y="58670"/>
                    <a:pt x="78611" y="59623"/>
                    <a:pt x="80784" y="60587"/>
                  </a:cubicBezTo>
                  <a:cubicBezTo>
                    <a:pt x="82449" y="62083"/>
                    <a:pt x="84265" y="63804"/>
                    <a:pt x="85125" y="65744"/>
                  </a:cubicBezTo>
                  <a:cubicBezTo>
                    <a:pt x="83757" y="65556"/>
                    <a:pt x="82416" y="65168"/>
                    <a:pt x="81100" y="64672"/>
                  </a:cubicBezTo>
                  <a:cubicBezTo>
                    <a:pt x="74370" y="60947"/>
                    <a:pt x="68156" y="56474"/>
                    <a:pt x="61879" y="52076"/>
                  </a:cubicBezTo>
                  <a:cubicBezTo>
                    <a:pt x="60594" y="50676"/>
                    <a:pt x="59206" y="49324"/>
                    <a:pt x="57753" y="48007"/>
                  </a:cubicBezTo>
                  <a:close/>
                  <a:moveTo>
                    <a:pt x="58690" y="67497"/>
                  </a:moveTo>
                  <a:cubicBezTo>
                    <a:pt x="62311" y="69802"/>
                    <a:pt x="65919" y="72114"/>
                    <a:pt x="69505" y="74455"/>
                  </a:cubicBezTo>
                  <a:cubicBezTo>
                    <a:pt x="69521" y="74479"/>
                    <a:pt x="69533" y="74503"/>
                    <a:pt x="69548" y="74527"/>
                  </a:cubicBezTo>
                  <a:cubicBezTo>
                    <a:pt x="68076" y="73630"/>
                    <a:pt x="66648" y="72775"/>
                    <a:pt x="65284" y="72010"/>
                  </a:cubicBezTo>
                  <a:cubicBezTo>
                    <a:pt x="63587" y="71062"/>
                    <a:pt x="61827" y="70193"/>
                    <a:pt x="60038" y="69353"/>
                  </a:cubicBezTo>
                  <a:cubicBezTo>
                    <a:pt x="59594" y="68721"/>
                    <a:pt x="59142" y="68101"/>
                    <a:pt x="58690" y="67497"/>
                  </a:cubicBezTo>
                  <a:close/>
                  <a:moveTo>
                    <a:pt x="30729" y="77800"/>
                  </a:moveTo>
                  <a:cubicBezTo>
                    <a:pt x="34134" y="80208"/>
                    <a:pt x="37656" y="82513"/>
                    <a:pt x="41240" y="84742"/>
                  </a:cubicBezTo>
                  <a:cubicBezTo>
                    <a:pt x="37235" y="83349"/>
                    <a:pt x="33743" y="80681"/>
                    <a:pt x="30729" y="77800"/>
                  </a:cubicBezTo>
                  <a:close/>
                  <a:moveTo>
                    <a:pt x="50300" y="1"/>
                  </a:moveTo>
                  <a:cubicBezTo>
                    <a:pt x="47687" y="1"/>
                    <a:pt x="45246" y="557"/>
                    <a:pt x="43441" y="2138"/>
                  </a:cubicBezTo>
                  <a:cubicBezTo>
                    <a:pt x="40832" y="4418"/>
                    <a:pt x="41004" y="6967"/>
                    <a:pt x="42425" y="9319"/>
                  </a:cubicBezTo>
                  <a:cubicBezTo>
                    <a:pt x="39384" y="7820"/>
                    <a:pt x="36391" y="6263"/>
                    <a:pt x="33506" y="4590"/>
                  </a:cubicBezTo>
                  <a:cubicBezTo>
                    <a:pt x="32866" y="4218"/>
                    <a:pt x="32222" y="4058"/>
                    <a:pt x="31614" y="4058"/>
                  </a:cubicBezTo>
                  <a:cubicBezTo>
                    <a:pt x="28862" y="4058"/>
                    <a:pt x="26849" y="7367"/>
                    <a:pt x="29065" y="9364"/>
                  </a:cubicBezTo>
                  <a:cubicBezTo>
                    <a:pt x="30686" y="10824"/>
                    <a:pt x="32394" y="12172"/>
                    <a:pt x="34162" y="13445"/>
                  </a:cubicBezTo>
                  <a:cubicBezTo>
                    <a:pt x="32682" y="14130"/>
                    <a:pt x="32122" y="15482"/>
                    <a:pt x="32394" y="16918"/>
                  </a:cubicBezTo>
                  <a:cubicBezTo>
                    <a:pt x="32410" y="17002"/>
                    <a:pt x="32439" y="17082"/>
                    <a:pt x="32454" y="17166"/>
                  </a:cubicBezTo>
                  <a:cubicBezTo>
                    <a:pt x="31482" y="16970"/>
                    <a:pt x="30498" y="16854"/>
                    <a:pt x="29510" y="16854"/>
                  </a:cubicBezTo>
                  <a:cubicBezTo>
                    <a:pt x="29438" y="16854"/>
                    <a:pt x="29366" y="16854"/>
                    <a:pt x="29294" y="16858"/>
                  </a:cubicBezTo>
                  <a:cubicBezTo>
                    <a:pt x="25996" y="16914"/>
                    <a:pt x="23900" y="18715"/>
                    <a:pt x="23032" y="20975"/>
                  </a:cubicBezTo>
                  <a:cubicBezTo>
                    <a:pt x="22347" y="21391"/>
                    <a:pt x="21855" y="21995"/>
                    <a:pt x="21747" y="22736"/>
                  </a:cubicBezTo>
                  <a:cubicBezTo>
                    <a:pt x="21095" y="22643"/>
                    <a:pt x="20443" y="22595"/>
                    <a:pt x="19795" y="22591"/>
                  </a:cubicBezTo>
                  <a:cubicBezTo>
                    <a:pt x="17458" y="22591"/>
                    <a:pt x="15154" y="23244"/>
                    <a:pt x="12988" y="24833"/>
                  </a:cubicBezTo>
                  <a:cubicBezTo>
                    <a:pt x="11472" y="25945"/>
                    <a:pt x="10668" y="27297"/>
                    <a:pt x="10380" y="28781"/>
                  </a:cubicBezTo>
                  <a:cubicBezTo>
                    <a:pt x="7627" y="29210"/>
                    <a:pt x="5226" y="30518"/>
                    <a:pt x="3690" y="33182"/>
                  </a:cubicBezTo>
                  <a:cubicBezTo>
                    <a:pt x="0" y="39588"/>
                    <a:pt x="2541" y="47491"/>
                    <a:pt x="6759" y="54305"/>
                  </a:cubicBezTo>
                  <a:cubicBezTo>
                    <a:pt x="5222" y="54873"/>
                    <a:pt x="4118" y="56369"/>
                    <a:pt x="4711" y="57758"/>
                  </a:cubicBezTo>
                  <a:cubicBezTo>
                    <a:pt x="7111" y="63375"/>
                    <a:pt x="13573" y="67237"/>
                    <a:pt x="19562" y="70585"/>
                  </a:cubicBezTo>
                  <a:cubicBezTo>
                    <a:pt x="20967" y="72446"/>
                    <a:pt x="22456" y="74247"/>
                    <a:pt x="23952" y="75963"/>
                  </a:cubicBezTo>
                  <a:cubicBezTo>
                    <a:pt x="28561" y="81249"/>
                    <a:pt x="34843" y="87395"/>
                    <a:pt x="42877" y="88943"/>
                  </a:cubicBezTo>
                  <a:cubicBezTo>
                    <a:pt x="43045" y="88975"/>
                    <a:pt x="43221" y="88991"/>
                    <a:pt x="43397" y="88991"/>
                  </a:cubicBezTo>
                  <a:cubicBezTo>
                    <a:pt x="44354" y="88991"/>
                    <a:pt x="45322" y="88518"/>
                    <a:pt x="45538" y="87687"/>
                  </a:cubicBezTo>
                  <a:cubicBezTo>
                    <a:pt x="45562" y="87595"/>
                    <a:pt x="45570" y="87499"/>
                    <a:pt x="45589" y="87406"/>
                  </a:cubicBezTo>
                  <a:cubicBezTo>
                    <a:pt x="47862" y="88775"/>
                    <a:pt x="50143" y="90127"/>
                    <a:pt x="52428" y="91464"/>
                  </a:cubicBezTo>
                  <a:cubicBezTo>
                    <a:pt x="52980" y="91792"/>
                    <a:pt x="53556" y="91932"/>
                    <a:pt x="54117" y="91932"/>
                  </a:cubicBezTo>
                  <a:cubicBezTo>
                    <a:pt x="55657" y="91932"/>
                    <a:pt x="57065" y="90856"/>
                    <a:pt x="57513" y="89611"/>
                  </a:cubicBezTo>
                  <a:cubicBezTo>
                    <a:pt x="58854" y="89940"/>
                    <a:pt x="60242" y="90147"/>
                    <a:pt x="61679" y="90204"/>
                  </a:cubicBezTo>
                  <a:cubicBezTo>
                    <a:pt x="61718" y="90204"/>
                    <a:pt x="61759" y="90208"/>
                    <a:pt x="61799" y="90208"/>
                  </a:cubicBezTo>
                  <a:cubicBezTo>
                    <a:pt x="62939" y="90208"/>
                    <a:pt x="64307" y="89587"/>
                    <a:pt x="64795" y="88723"/>
                  </a:cubicBezTo>
                  <a:cubicBezTo>
                    <a:pt x="64959" y="88435"/>
                    <a:pt x="65099" y="88143"/>
                    <a:pt x="65232" y="87846"/>
                  </a:cubicBezTo>
                  <a:cubicBezTo>
                    <a:pt x="69225" y="89599"/>
                    <a:pt x="73402" y="91015"/>
                    <a:pt x="77895" y="91800"/>
                  </a:cubicBezTo>
                  <a:cubicBezTo>
                    <a:pt x="78135" y="91844"/>
                    <a:pt x="78375" y="91864"/>
                    <a:pt x="78615" y="91864"/>
                  </a:cubicBezTo>
                  <a:cubicBezTo>
                    <a:pt x="80928" y="91864"/>
                    <a:pt x="83093" y="90007"/>
                    <a:pt x="82233" y="88115"/>
                  </a:cubicBezTo>
                  <a:lnTo>
                    <a:pt x="82233" y="88115"/>
                  </a:lnTo>
                  <a:cubicBezTo>
                    <a:pt x="86297" y="89748"/>
                    <a:pt x="90527" y="90887"/>
                    <a:pt x="94912" y="91048"/>
                  </a:cubicBezTo>
                  <a:cubicBezTo>
                    <a:pt x="94960" y="91048"/>
                    <a:pt x="95008" y="91052"/>
                    <a:pt x="95056" y="91052"/>
                  </a:cubicBezTo>
                  <a:cubicBezTo>
                    <a:pt x="97985" y="91052"/>
                    <a:pt x="99697" y="87678"/>
                    <a:pt x="97425" y="86014"/>
                  </a:cubicBezTo>
                  <a:cubicBezTo>
                    <a:pt x="95289" y="84450"/>
                    <a:pt x="93123" y="82909"/>
                    <a:pt x="90947" y="81381"/>
                  </a:cubicBezTo>
                  <a:cubicBezTo>
                    <a:pt x="93392" y="81273"/>
                    <a:pt x="95080" y="78456"/>
                    <a:pt x="93684" y="76716"/>
                  </a:cubicBezTo>
                  <a:lnTo>
                    <a:pt x="93684" y="76716"/>
                  </a:lnTo>
                  <a:cubicBezTo>
                    <a:pt x="94824" y="77059"/>
                    <a:pt x="95980" y="77379"/>
                    <a:pt x="97165" y="77667"/>
                  </a:cubicBezTo>
                  <a:cubicBezTo>
                    <a:pt x="97444" y="77732"/>
                    <a:pt x="97732" y="77763"/>
                    <a:pt x="98020" y="77763"/>
                  </a:cubicBezTo>
                  <a:cubicBezTo>
                    <a:pt x="100249" y="77763"/>
                    <a:pt x="102582" y="75896"/>
                    <a:pt x="101626" y="73966"/>
                  </a:cubicBezTo>
                  <a:cubicBezTo>
                    <a:pt x="99845" y="70374"/>
                    <a:pt x="97464" y="67148"/>
                    <a:pt x="94720" y="64151"/>
                  </a:cubicBezTo>
                  <a:lnTo>
                    <a:pt x="94720" y="64151"/>
                  </a:lnTo>
                  <a:cubicBezTo>
                    <a:pt x="95841" y="64312"/>
                    <a:pt x="96973" y="64432"/>
                    <a:pt x="98129" y="64476"/>
                  </a:cubicBezTo>
                  <a:lnTo>
                    <a:pt x="98277" y="64476"/>
                  </a:lnTo>
                  <a:cubicBezTo>
                    <a:pt x="100277" y="64476"/>
                    <a:pt x="101694" y="62995"/>
                    <a:pt x="101794" y="61435"/>
                  </a:cubicBezTo>
                  <a:cubicBezTo>
                    <a:pt x="101798" y="61407"/>
                    <a:pt x="101794" y="61383"/>
                    <a:pt x="101798" y="61359"/>
                  </a:cubicBezTo>
                  <a:cubicBezTo>
                    <a:pt x="103911" y="60707"/>
                    <a:pt x="105659" y="59434"/>
                    <a:pt x="106548" y="57285"/>
                  </a:cubicBezTo>
                  <a:cubicBezTo>
                    <a:pt x="109000" y="51364"/>
                    <a:pt x="104955" y="45071"/>
                    <a:pt x="100469" y="40009"/>
                  </a:cubicBezTo>
                  <a:cubicBezTo>
                    <a:pt x="99994" y="39173"/>
                    <a:pt x="99422" y="38373"/>
                    <a:pt x="98761" y="37612"/>
                  </a:cubicBezTo>
                  <a:lnTo>
                    <a:pt x="98761" y="37612"/>
                  </a:lnTo>
                  <a:cubicBezTo>
                    <a:pt x="99954" y="37744"/>
                    <a:pt x="101174" y="37828"/>
                    <a:pt x="102419" y="37856"/>
                  </a:cubicBezTo>
                  <a:cubicBezTo>
                    <a:pt x="102450" y="37856"/>
                    <a:pt x="102478" y="37860"/>
                    <a:pt x="102510" y="37860"/>
                  </a:cubicBezTo>
                  <a:cubicBezTo>
                    <a:pt x="104327" y="37860"/>
                    <a:pt x="105863" y="36608"/>
                    <a:pt x="106119" y="35175"/>
                  </a:cubicBezTo>
                  <a:cubicBezTo>
                    <a:pt x="108752" y="33999"/>
                    <a:pt x="110792" y="31699"/>
                    <a:pt x="110400" y="29210"/>
                  </a:cubicBezTo>
                  <a:cubicBezTo>
                    <a:pt x="109824" y="25540"/>
                    <a:pt x="106020" y="22864"/>
                    <a:pt x="102755" y="20667"/>
                  </a:cubicBezTo>
                  <a:cubicBezTo>
                    <a:pt x="97269" y="16970"/>
                    <a:pt x="91327" y="13781"/>
                    <a:pt x="85081" y="11068"/>
                  </a:cubicBezTo>
                  <a:cubicBezTo>
                    <a:pt x="77523" y="7783"/>
                    <a:pt x="69817" y="4678"/>
                    <a:pt x="61794" y="2246"/>
                  </a:cubicBezTo>
                  <a:cubicBezTo>
                    <a:pt x="58666" y="1293"/>
                    <a:pt x="54280" y="1"/>
                    <a:pt x="50300" y="1"/>
                  </a:cubicBezTo>
                  <a:close/>
                </a:path>
              </a:pathLst>
            </a:custGeom>
            <a:solidFill>
              <a:srgbClr val="FFFFFF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volini" panose="03000502040302020204" pitchFamily="66" charset="0"/>
                <a:cs typeface="Cavolini" panose="03000502040302020204" pitchFamily="66" charset="0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5603113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lain 4:3 Title and Content Cool Palette Re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volini" panose="03000502040302020204" pitchFamily="66" charset="0"/>
                <a:cs typeface="Cavolini" panose="03000502040302020204" pitchFamily="66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1200"/>
              </a:spcBef>
              <a:defRPr>
                <a:latin typeface="Cavolini" panose="03000502040302020204" pitchFamily="66" charset="0"/>
                <a:cs typeface="Cavolini" panose="03000502040302020204" pitchFamily="66" charset="0"/>
              </a:defRPr>
            </a:lvl1pPr>
            <a:lvl2pPr>
              <a:spcBef>
                <a:spcPts val="600"/>
              </a:spcBef>
              <a:defRPr>
                <a:latin typeface="Cavolini" panose="03000502040302020204" pitchFamily="66" charset="0"/>
                <a:cs typeface="Cavolini" panose="03000502040302020204" pitchFamily="66" charset="0"/>
              </a:defRPr>
            </a:lvl2pPr>
            <a:lvl3pPr>
              <a:spcBef>
                <a:spcPts val="300"/>
              </a:spcBef>
              <a:defRPr>
                <a:latin typeface="Cavolini" panose="03000502040302020204" pitchFamily="66" charset="0"/>
                <a:cs typeface="Cavolini" panose="03000502040302020204" pitchFamily="66" charset="0"/>
              </a:defRPr>
            </a:lvl3pPr>
            <a:lvl4pPr>
              <a:spcBef>
                <a:spcPts val="200"/>
              </a:spcBef>
              <a:defRPr>
                <a:latin typeface="Cavolini" panose="03000502040302020204" pitchFamily="66" charset="0"/>
                <a:cs typeface="Cavolini" panose="03000502040302020204" pitchFamily="66" charset="0"/>
              </a:defRPr>
            </a:lvl4pPr>
            <a:lvl5pPr>
              <a:spcBef>
                <a:spcPts val="100"/>
              </a:spcBef>
              <a:defRPr>
                <a:latin typeface="Cavolini" panose="03000502040302020204" pitchFamily="66" charset="0"/>
                <a:cs typeface="Cavolini" panose="03000502040302020204" pitchFamily="66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sz="quarter" idx="10"/>
          </p:nvPr>
        </p:nvSpPr>
        <p:spPr>
          <a:ln>
            <a:miter lim="800000"/>
            <a:headEnd/>
            <a:tailEnd/>
          </a:ln>
        </p:spPr>
        <p:txBody>
          <a:bodyPr anchor="ctr">
            <a:spAutoFit/>
          </a:bodyPr>
          <a:lstStyle>
            <a:lvl1pPr>
              <a:defRPr/>
            </a:lvl1pPr>
          </a:lstStyle>
          <a:p>
            <a:fld id="{B1E7FC84-9B1F-A046-AD61-576EBEDE336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1"/>
          </p:nvPr>
        </p:nvSpPr>
        <p:spPr/>
        <p:txBody>
          <a:bodyPr/>
          <a:lstStyle>
            <a:lvl1pPr algn="r">
              <a:defRPr sz="7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34C5C1B5-1190-4B4C-B379-25076EE4CF8B}" type="datetime1">
              <a:rPr lang="en-US" smtClean="0"/>
              <a:t>9/15/2023</a:t>
            </a:fld>
            <a:endParaRPr lang="en-US"/>
          </a:p>
        </p:txBody>
      </p:sp>
      <p:sp>
        <p:nvSpPr>
          <p:cNvPr id="6" name="Footer Placehold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Statistical Workshop</a:t>
            </a:r>
          </a:p>
        </p:txBody>
      </p:sp>
    </p:spTree>
    <p:extLst>
      <p:ext uri="{BB962C8B-B14F-4D97-AF65-F5344CB8AC3E}">
        <p14:creationId xmlns:p14="http://schemas.microsoft.com/office/powerpoint/2010/main" val="41066084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CF55E6-4594-0D79-9A72-F6889D68BC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B4869E9-9140-11BB-C8A3-6EA63A35B7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ECEF74-0DEF-F580-0883-901EB49CBD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31AA9-774D-4CC0-8254-33798E68E14E}" type="datetimeFigureOut">
              <a:rPr lang="en-US" smtClean="0"/>
              <a:t>9/15/2023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54CEB5-9F4D-4228-41EA-1427A80A54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4031F8-3494-5607-CA24-82D7948B1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F9AD7-2176-4D27-8501-0D868B968B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68056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9A43E3-9186-2372-2670-A78B54000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34560B-2D8F-3487-56DF-0F319A7976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321D9E-A797-17F8-54FB-FEEADE1744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31AA9-774D-4CC0-8254-33798E68E14E}" type="datetimeFigureOut">
              <a:rPr lang="en-US" smtClean="0"/>
              <a:t>9/15/2023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2C4D89-0673-1503-F751-49B83CCC5D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733FEC-D754-239B-3499-3636F2ED4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F9AD7-2176-4D27-8501-0D868B968B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73780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16AF16-04E6-2ED9-86B6-C13B3A1E6F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F0178C-6111-64B5-09F8-4C86BE64A8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6E3B01-38F7-E3D7-99D9-DBF91F9FAD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31AA9-774D-4CC0-8254-33798E68E14E}" type="datetimeFigureOut">
              <a:rPr lang="en-US" smtClean="0"/>
              <a:t>9/15/2023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6C2912-5368-87F0-60D6-9A9CE9287A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777314-FAC1-96DE-D07A-1F42D40A9B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F9AD7-2176-4D27-8501-0D868B968B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17502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21BAC-6154-B7FF-82B0-7A3B1EB4B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C55515-AF2F-7877-D63E-D53327B5C2D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9FB12B-B4E7-A763-D549-F9BAA6095A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B29091-B5F2-C17A-0FB3-EACFF6FA24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31AA9-774D-4CC0-8254-33798E68E14E}" type="datetimeFigureOut">
              <a:rPr lang="en-US" smtClean="0"/>
              <a:t>9/15/2023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7E180F-0FDF-7722-242A-EEDB4F613E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D854B8-21D1-98DE-2384-12EE19F9C0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F9AD7-2176-4D27-8501-0D868B968B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66916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D72A24-F090-61D8-8C3A-6652516E0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508D78-5AC2-0D13-02B4-2C36D6431D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B23F88-388F-14BC-F1C0-BBE8E37393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B127700-4E30-8921-9EF9-9B4BADC406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95731D4-B5D0-E64C-CB1B-176012D999E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2DF0246-66DF-7081-2751-55F8B6ED81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31AA9-774D-4CC0-8254-33798E68E14E}" type="datetimeFigureOut">
              <a:rPr lang="en-US" smtClean="0"/>
              <a:t>9/15/2023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C2B7FDF-8B42-E327-3D60-9E6A488AA5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AFC1981-149A-BBF1-9347-741194E750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F9AD7-2176-4D27-8501-0D868B968B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6898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47D2AA-2DF5-880E-8C69-9532D724D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064ED4-59BA-7EAB-FF22-33D2B4E669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31AA9-774D-4CC0-8254-33798E68E14E}" type="datetimeFigureOut">
              <a:rPr lang="en-US" smtClean="0"/>
              <a:t>9/15/2023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9022A5-E296-B7F6-104C-24811851EC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A54820-BEE1-1881-3530-61F0993D9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F9AD7-2176-4D27-8501-0D868B968B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66343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3E49D-F243-FD1C-DA63-E247039CAD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A60EA7-26F0-572A-0C75-A9F76A77DF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036B89-8961-37D8-94DD-350BCD7460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EE2FD-3747-4355-8AF2-3640F3A39AC6}" type="datetimeFigureOut">
              <a:rPr lang="en-US" smtClean="0"/>
              <a:t>9/15/2023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475633-12EE-29E3-EB80-CB16A8E00D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24C9D7-6852-CB09-CC18-3CA24CBEF4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D8F620-734E-4BF6-B80D-6D366F7A68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10752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52700CE-7D00-5998-9EA6-47E2E4E0ED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31AA9-774D-4CC0-8254-33798E68E14E}" type="datetimeFigureOut">
              <a:rPr lang="en-US" smtClean="0"/>
              <a:t>9/15/2023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AB6020B-4F96-E6E7-4144-0B097F85E8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8083B3-FE8C-CD91-7100-75ED2D11C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F9AD7-2176-4D27-8501-0D868B968B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45212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0A8646-359A-FD22-1128-C388B339C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AEF02D-E3C6-63DB-FC30-1B67309856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DC9079-17D1-3788-EFA5-B1ABDE013F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4CB271-2473-C5D7-B677-84408254C4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31AA9-774D-4CC0-8254-33798E68E14E}" type="datetimeFigureOut">
              <a:rPr lang="en-US" smtClean="0"/>
              <a:t>9/15/2023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C6B8F0-0517-3D3C-1502-D10FCA199B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3DCA67-247E-8E03-D4C1-0A31F24A3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F9AD7-2176-4D27-8501-0D868B968B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77343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96E25-05A5-3BFE-D276-528190F7FB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B262765-A9AA-891C-9514-6629298D32C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DF4C8F-2D78-66BE-15B1-56282FD8B9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22DB2D-5054-53E2-3E26-2EC5B83C98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31AA9-774D-4CC0-8254-33798E68E14E}" type="datetimeFigureOut">
              <a:rPr lang="en-US" smtClean="0"/>
              <a:t>9/15/2023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CD7A5F-355E-A486-9593-AD974B202E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A90408-3480-32A9-612B-0FE908C1CA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F9AD7-2176-4D27-8501-0D868B968B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413290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419CC-B747-72EB-CEF3-F6F3D0C1D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193D9A1-76B4-4E22-AF29-D9B1E67AC6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570F94-5AF2-35BB-E20A-3AACB9D4A2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31AA9-774D-4CC0-8254-33798E68E14E}" type="datetimeFigureOut">
              <a:rPr lang="en-US" smtClean="0"/>
              <a:t>9/15/2023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FAFEFB-B6C9-34E5-EAC3-D5FFA4F8E4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CBBF82-2A56-97ED-4D7B-A4185E17D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F9AD7-2176-4D27-8501-0D868B968B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5851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311D1FB-F364-6B66-5B7C-58B655AA92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C380FF0-7409-D7F9-A9A8-AA6E28A831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BADA35-60A3-9D27-3BBA-C2A49463D9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31AA9-774D-4CC0-8254-33798E68E14E}" type="datetimeFigureOut">
              <a:rPr lang="en-US" smtClean="0"/>
              <a:t>9/15/2023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0DA5E5-BE82-4FC6-2DD1-0F725F31CC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A8630D-2797-5F99-B182-4BE21EAB60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F9AD7-2176-4D27-8501-0D868B968B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3602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E89DF3-6347-868D-1401-DCCE49C2E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909230-1619-A321-B89D-53667A917AF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6885C6-14AC-68C0-23DF-6DC6E2887D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6A23F9-7BFF-0F43-1831-B9C07648E0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EE2FD-3747-4355-8AF2-3640F3A39AC6}" type="datetimeFigureOut">
              <a:rPr lang="en-US" smtClean="0"/>
              <a:t>9/15/2023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458BB2-F1CF-04E2-D2BB-35DE5A70DB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D35E7C-4E75-CB54-0112-4D405C9957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D8F620-734E-4BF6-B80D-6D366F7A68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308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300AF2-037E-3382-F994-B1E50092D5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B4FA5C-F25F-50B3-FA9C-565A57361F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F3F81F-0097-8F5D-9184-D4848B1D1A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4F4B1E-2E20-0BE3-E59F-510A54DC01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78D1FD-5436-7D66-06C2-E958C633958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8E66160-8FF0-7741-FD1F-3E6D90E733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EE2FD-3747-4355-8AF2-3640F3A39AC6}" type="datetimeFigureOut">
              <a:rPr lang="en-US" smtClean="0"/>
              <a:t>9/15/2023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D6A472A-868B-EE27-5CCC-F44F264F1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EEB4F9E-C6EA-55FC-F891-0D82352628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D8F620-734E-4BF6-B80D-6D366F7A68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6098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AC94CA-9262-F604-7043-494E0B7107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76FC2AD-B5A9-FE3F-50CB-40D320A694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EE2FD-3747-4355-8AF2-3640F3A39AC6}" type="datetimeFigureOut">
              <a:rPr lang="en-US" smtClean="0"/>
              <a:t>9/15/2023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E68994-BB2A-3E48-39B4-A657F4888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20F3E9-A144-3370-17D0-5E57450B7D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D8F620-734E-4BF6-B80D-6D366F7A68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3475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426C5AB-D2FE-A55A-5A35-66F583FFE8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EE2FD-3747-4355-8AF2-3640F3A39AC6}" type="datetimeFigureOut">
              <a:rPr lang="en-US" smtClean="0"/>
              <a:t>9/15/2023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54DEB7-19F7-BC0B-3637-BAC4283AA6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CBD349-D6AE-057C-20D1-A7DFFD1526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D8F620-734E-4BF6-B80D-6D366F7A68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007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676BC-B0D9-06C6-F106-10F8540914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BA6540-ECCA-7085-2875-8DC75F6561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9DB617-5864-E4BF-7E4C-3DD42D8652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0C339A-402B-4E96-61E7-9C85A15476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EE2FD-3747-4355-8AF2-3640F3A39AC6}" type="datetimeFigureOut">
              <a:rPr lang="en-US" smtClean="0"/>
              <a:t>9/15/2023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D7A264-10E1-8984-9214-B81C03902A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1C36B1-A796-889D-2F6C-1CA1FEDDE1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D8F620-734E-4BF6-B80D-6D366F7A68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0061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F16B66-40C0-2664-C44D-9896704D1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344BA88-B4CB-5DFB-CEC0-CE7794AC0B1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58FF3F-AAA6-4A2E-48D6-0256F94116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44D3E2-BDF9-510C-FBF2-5739FE1551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EE2FD-3747-4355-8AF2-3640F3A39AC6}" type="datetimeFigureOut">
              <a:rPr lang="en-US" smtClean="0"/>
              <a:t>9/15/2023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04B192-6B8E-13D8-5242-8B1CB6A9E3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EBB9AB-6814-2148-F3C2-D66C9BEF3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D8F620-734E-4BF6-B80D-6D366F7A68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056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3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B96F04B-F42B-8C34-949B-CEBDF1045A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DF13E5-8BE5-CD21-337E-8294361E78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53B647-DB7B-2FDB-5957-B9DFE9BD5D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9EE2FD-3747-4355-8AF2-3640F3A39AC6}" type="datetimeFigureOut">
              <a:rPr lang="en-US" smtClean="0"/>
              <a:t>9/15/2023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64A7AF-BCF5-1EBA-D69C-F3E380D96C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19F314-2254-CA17-2B90-4A11E43E5E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D8F620-734E-4BF6-B80D-6D366F7A68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4833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6090385"/>
            <a:ext cx="12192000" cy="76761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8486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867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6452" y="5930901"/>
            <a:ext cx="3492448" cy="1104273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19690" y="151638"/>
            <a:ext cx="10990478" cy="9913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9693" y="1229455"/>
            <a:ext cx="10990476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398999" y="6353128"/>
            <a:ext cx="6004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  <a:latin typeface="Verdana"/>
                <a:cs typeface="Verdana"/>
              </a:defRPr>
            </a:lvl1pPr>
          </a:lstStyle>
          <a:p>
            <a:pPr defTabSz="608486" fontAlgn="base">
              <a:spcBef>
                <a:spcPct val="50000"/>
              </a:spcBef>
              <a:spcAft>
                <a:spcPct val="0"/>
              </a:spcAft>
            </a:pPr>
            <a:fld id="{81BF0B4E-CE60-AB48-9D7E-4434414A7C38}" type="slidenum">
              <a:rPr lang="en-US" smtClean="0">
                <a:solidFill>
                  <a:srgbClr val="FFFFFF"/>
                </a:solidFill>
              </a:rPr>
              <a:pPr defTabSz="608486" fontAlgn="base">
                <a:spcBef>
                  <a:spcPct val="50000"/>
                </a:spcBef>
                <a:spcAft>
                  <a:spcPct val="0"/>
                </a:spcAft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247" y="6299882"/>
            <a:ext cx="2987718" cy="420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7029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</p:sldLayoutIdLst>
  <p:hf hdr="0" ftr="0" dt="0"/>
  <p:txStyles>
    <p:titleStyle>
      <a:lvl1pPr algn="l" defTabSz="609576" rtl="0" eaLnBrk="1" latinLnBrk="0" hangingPunct="1">
        <a:spcBef>
          <a:spcPct val="0"/>
        </a:spcBef>
        <a:buNone/>
        <a:defRPr sz="3333" b="1" kern="1200">
          <a:solidFill>
            <a:schemeClr val="accent1"/>
          </a:solidFill>
          <a:latin typeface="Verdana"/>
          <a:ea typeface="+mj-ea"/>
          <a:cs typeface="Verdana"/>
        </a:defRPr>
      </a:lvl1pPr>
    </p:titleStyle>
    <p:bodyStyle>
      <a:lvl1pPr marL="457182" indent="-457182" algn="l" defTabSz="609576" rtl="0" eaLnBrk="1" latinLnBrk="0" hangingPunct="1">
        <a:spcBef>
          <a:spcPct val="20000"/>
        </a:spcBef>
        <a:buFont typeface="Wingdings" charset="2"/>
        <a:buChar char="§"/>
        <a:defRPr sz="2667" kern="1200">
          <a:solidFill>
            <a:schemeClr val="tx1"/>
          </a:solidFill>
          <a:latin typeface="Verdana"/>
          <a:ea typeface="+mn-ea"/>
          <a:cs typeface="Verdana"/>
        </a:defRPr>
      </a:lvl1pPr>
      <a:lvl2pPr marL="990560" indent="-380985" algn="l" defTabSz="609576" rtl="0" eaLnBrk="1" latinLnBrk="0" hangingPunct="1">
        <a:spcBef>
          <a:spcPct val="20000"/>
        </a:spcBef>
        <a:buFont typeface="Arial"/>
        <a:buChar char="–"/>
        <a:defRPr sz="2133" kern="1200">
          <a:solidFill>
            <a:schemeClr val="tx1"/>
          </a:solidFill>
          <a:latin typeface="Verdana"/>
          <a:ea typeface="+mn-ea"/>
          <a:cs typeface="Verdana"/>
        </a:defRPr>
      </a:lvl2pPr>
      <a:lvl3pPr marL="1523939" indent="-304788" algn="l" defTabSz="609576" rtl="0" eaLnBrk="1" latinLnBrk="0" hangingPunct="1">
        <a:spcBef>
          <a:spcPct val="20000"/>
        </a:spcBef>
        <a:buFont typeface="Wingdings" charset="2"/>
        <a:buChar char="§"/>
        <a:defRPr sz="1600" kern="1200">
          <a:solidFill>
            <a:schemeClr val="tx1"/>
          </a:solidFill>
          <a:latin typeface="Verdana"/>
          <a:ea typeface="+mn-ea"/>
          <a:cs typeface="Verdana"/>
        </a:defRPr>
      </a:lvl3pPr>
      <a:lvl4pPr marL="2133515" indent="-304788" algn="l" defTabSz="609576" rtl="0" eaLnBrk="1" latinLnBrk="0" hangingPunct="1">
        <a:spcBef>
          <a:spcPct val="20000"/>
        </a:spcBef>
        <a:buFont typeface="Arial"/>
        <a:buChar char="–"/>
        <a:defRPr sz="1333" kern="1200">
          <a:solidFill>
            <a:schemeClr val="tx1"/>
          </a:solidFill>
          <a:latin typeface="Verdana"/>
          <a:ea typeface="+mn-ea"/>
          <a:cs typeface="Verdana"/>
        </a:defRPr>
      </a:lvl4pPr>
      <a:lvl5pPr marL="2743090" indent="-304788" algn="l" defTabSz="609576" rtl="0" eaLnBrk="1" latinLnBrk="0" hangingPunct="1">
        <a:spcBef>
          <a:spcPct val="20000"/>
        </a:spcBef>
        <a:buFont typeface="Arial"/>
        <a:buChar char="»"/>
        <a:defRPr sz="2667" kern="1200">
          <a:solidFill>
            <a:schemeClr val="tx1"/>
          </a:solidFill>
          <a:latin typeface="Verdana"/>
          <a:ea typeface="+mn-ea"/>
          <a:cs typeface="Verdana"/>
        </a:defRPr>
      </a:lvl5pPr>
      <a:lvl6pPr marL="3352666" indent="-304788" algn="l" defTabSz="609576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242" indent="-304788" algn="l" defTabSz="609576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17" indent="-304788" algn="l" defTabSz="609576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393" indent="-304788" algn="l" defTabSz="609576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76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76" algn="l" defTabSz="609576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51" algn="l" defTabSz="609576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27" algn="l" defTabSz="609576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02" algn="l" defTabSz="609576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78" algn="l" defTabSz="609576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454" algn="l" defTabSz="609576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29" algn="l" defTabSz="609576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05" algn="l" defTabSz="609576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136C48-67CE-9A24-F92C-FD46F0DE2B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FF62C7-6233-8A9E-CDBA-09CC766758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3AC089-A072-2406-5B1B-5648E1D47D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931AA9-774D-4CC0-8254-33798E68E14E}" type="datetimeFigureOut">
              <a:rPr lang="en-US" smtClean="0"/>
              <a:t>9/15/2023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107EF9-8BC1-E852-EEF4-C88B540274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7AFBB4-44CF-49B0-7E8E-75371E14BB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4F9AD7-2176-4D27-8501-0D868B968B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5007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search?q=umap+for+dummies&amp;rlz=1C1GCEU_enUS943US943&amp;oq=UMAP+for+dummies&amp;aqs=chrome.0.0i512j0i390i650l2.5523j0j7&amp;sourceid=chrome&amp;ie=UTF-8#fpstate=ive&amp;vld=cid:a3221e09,vid:6BPl81wGGP8" TargetMode="External"/><Relationship Id="rId2" Type="http://schemas.openxmlformats.org/officeDocument/2006/relationships/hyperlink" Target="https://pair-code.github.io/understanding-umap/#:~:text=UMAP%2C%20at%20its%20core%2C%20works,as%20structurally%20similar%20as%20possible" TargetMode="Externa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en.wikipedia.org/wiki/List_of_things_named_after_Bernhard_Riemann" TargetMode="Externa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pair-code.github.io/understanding-umap/#:~:text=UMAP%2C%20at%20its%20core%2C%20works,as%20structurally%20similar%20as%20possible" TargetMode="External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3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030.png"/><Relationship Id="rId1" Type="http://schemas.openxmlformats.org/officeDocument/2006/relationships/slideLayout" Target="../slideLayouts/slideLayout1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7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hyperlink" Target="https://distill.pub/2016/misread-tsne/" TargetMode="External"/><Relationship Id="rId13" Type="http://schemas.openxmlformats.org/officeDocument/2006/relationships/hyperlink" Target="https://pubmed.ncbi.nlm.nih.gov/16604519/" TargetMode="External"/><Relationship Id="rId3" Type="http://schemas.openxmlformats.org/officeDocument/2006/relationships/hyperlink" Target="https://towardsdatascience.com/dimensionality-reduction-for-data-visualization-pca-vs-tsne-vs-umap-be4aa7b1cb29" TargetMode="External"/><Relationship Id="rId7" Type="http://schemas.openxmlformats.org/officeDocument/2006/relationships/hyperlink" Target="https://cs.nyu.edu/~roweis/papers/sne_final.pdf" TargetMode="External"/><Relationship Id="rId12" Type="http://schemas.openxmlformats.org/officeDocument/2006/relationships/hyperlink" Target="https://docs.flowjo.com/flowjo/graphs-and-gating/gw-transform-overview/" TargetMode="External"/><Relationship Id="rId2" Type="http://schemas.openxmlformats.org/officeDocument/2006/relationships/hyperlink" Target="https://blog.bioturing.com/2022/01/14/umap-vs-t-sne-single-cell-rna-seq-data-visualization/" TargetMode="Externa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newmortalbeing.medium.com/understanding-t-sne-d869ece441a5" TargetMode="External"/><Relationship Id="rId11" Type="http://schemas.openxmlformats.org/officeDocument/2006/relationships/hyperlink" Target="https://dimensionality-reduction-293e465c2a3443e8941b016d.vercel.app/" TargetMode="External"/><Relationship Id="rId5" Type="http://schemas.openxmlformats.org/officeDocument/2006/relationships/hyperlink" Target="https://arxiv.org/pdf/1802.03426.pdf" TargetMode="External"/><Relationship Id="rId10" Type="http://schemas.openxmlformats.org/officeDocument/2006/relationships/hyperlink" Target="https://medium.com/@zahraelhamraoui1997/umap-clearly-explained-6324711c855b" TargetMode="External"/><Relationship Id="rId4" Type="http://schemas.openxmlformats.org/officeDocument/2006/relationships/hyperlink" Target="https://www.bioinformatics.babraham.ac.uk/training/10XRNASeq/Dimension%20Reduction.pdf" TargetMode="External"/><Relationship Id="rId9" Type="http://schemas.openxmlformats.org/officeDocument/2006/relationships/hyperlink" Target="https://pair-code.github.io/understanding-umap/#:~:text=UMAP%2C%20at%20its%20core%2C%20works,as%20structurally%20similar%20as%20possible" TargetMode="External"/><Relationship Id="rId14" Type="http://schemas.openxmlformats.org/officeDocument/2006/relationships/hyperlink" Target="https://dillonhammill.github.io/CytoExploreR/articles/CytoExploreR-Transformations.html#arcsinh-transformation-1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search?q=t-SNE+video&amp;rlz=1C1GCEU_enUS943US943&amp;oq=t-SNE+video&amp;aqs=chrome..69i57j33i160.2089j0j7&amp;sourceid=chrome&amp;ie=UTF-8#fpstate=ive&amp;vld=cid:6c22aa27,vid:NEaUSP4YerM" TargetMode="External"/><Relationship Id="rId2" Type="http://schemas.openxmlformats.org/officeDocument/2006/relationships/hyperlink" Target="https://distill.pub/2016/misread-tsne/" TargetMode="Externa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20E755E-6E34-A580-4E25-E4E9B069E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Unsupervised Clustering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F1F3CB3-7762-1475-6F9A-6A38378BBFF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590338" y="6353175"/>
            <a:ext cx="601662" cy="365125"/>
          </a:xfrm>
        </p:spPr>
        <p:txBody>
          <a:bodyPr/>
          <a:lstStyle/>
          <a:p>
            <a:pPr defTabSz="608486" fontAlgn="base">
              <a:spcBef>
                <a:spcPct val="50000"/>
              </a:spcBef>
              <a:spcAft>
                <a:spcPct val="0"/>
              </a:spcAft>
            </a:pPr>
            <a:fld id="{81BF0B4E-CE60-AB48-9D7E-4434414A7C38}" type="slidenum">
              <a:rPr lang="en-US" smtClean="0">
                <a:solidFill>
                  <a:srgbClr val="FFFFFF"/>
                </a:solidFill>
              </a:rPr>
              <a:pPr defTabSz="608486" fontAlgn="base">
                <a:spcBef>
                  <a:spcPct val="50000"/>
                </a:spcBef>
                <a:spcAft>
                  <a:spcPct val="0"/>
                </a:spcAft>
              </a:pPr>
              <a:t>1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3414319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E793CA53-E55B-CA85-2FCA-28B9A583DF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Averaging Distances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F83BBC8-3D0F-09C1-8520-8CDC7A96F3BD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0" y="1123950"/>
            <a:ext cx="4324350" cy="43243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1370154-7D94-D55F-6005-1568681968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1614" y="1077184"/>
            <a:ext cx="4324863" cy="4324863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5079EA39-D7E2-2BF0-6726-1134CFBAAD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1654" y="3662045"/>
            <a:ext cx="3280422" cy="1269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3ADE923-9DF8-3138-5F1E-F01E0EDB4A7C}"/>
              </a:ext>
            </a:extLst>
          </p:cNvPr>
          <p:cNvSpPr txBox="1"/>
          <p:nvPr/>
        </p:nvSpPr>
        <p:spPr>
          <a:xfrm>
            <a:off x="8396748" y="1976284"/>
            <a:ext cx="295705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-&gt; B projection value might not be the same as the b -&gt; projection value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is solved by averaging</a:t>
            </a:r>
          </a:p>
        </p:txBody>
      </p:sp>
    </p:spTree>
    <p:extLst>
      <p:ext uri="{BB962C8B-B14F-4D97-AF65-F5344CB8AC3E}">
        <p14:creationId xmlns:p14="http://schemas.microsoft.com/office/powerpoint/2010/main" val="17608521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80ED2-7780-B043-27C3-2FB0E22D07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Euclidean Distance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ECA9A9-7C51-0CB4-E1CC-D4E0D798A0D0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Our points aren’t just in 2-D space, they’re in n-D space</a:t>
            </a:r>
          </a:p>
          <a:p>
            <a:endParaRPr lang="en-US" sz="2800" dirty="0"/>
          </a:p>
          <a:p>
            <a:r>
              <a:rPr lang="en-US" sz="2800" dirty="0"/>
              <a:t>How do you calculate the distance between two points in high dimensional space?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0076B89-E238-F54D-3766-DBC326D7753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BDAFC5E-7E7D-4661-F201-BAC87C9BFC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2642" y="1107440"/>
            <a:ext cx="4911738" cy="4754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6046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67C61C-7FBA-96F1-4AEA-1BA7D22216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Euclidean Distance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F3F94BA-C248-BA73-CA64-EF43EB703B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917"/>
          <a:stretch/>
        </p:blipFill>
        <p:spPr>
          <a:xfrm>
            <a:off x="8307267" y="791528"/>
            <a:ext cx="2850374" cy="899160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B1F7F9C9-F499-4DB4-027F-7CF104B42D7F}"/>
              </a:ext>
            </a:extLst>
          </p:cNvPr>
          <p:cNvSpPr/>
          <p:nvPr/>
        </p:nvSpPr>
        <p:spPr>
          <a:xfrm>
            <a:off x="9370041" y="706731"/>
            <a:ext cx="1179972" cy="512469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884B0350-AD20-1FBE-55EA-61F0E84898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4784840"/>
              </p:ext>
            </p:extLst>
          </p:nvPr>
        </p:nvGraphicFramePr>
        <p:xfrm>
          <a:off x="838200" y="2686685"/>
          <a:ext cx="1491225" cy="197961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98245">
                  <a:extLst>
                    <a:ext uri="{9D8B030D-6E8A-4147-A177-3AD203B41FA5}">
                      <a16:colId xmlns:a16="http://schemas.microsoft.com/office/drawing/2014/main" val="3241340634"/>
                    </a:ext>
                  </a:extLst>
                </a:gridCol>
                <a:gridCol w="298245">
                  <a:extLst>
                    <a:ext uri="{9D8B030D-6E8A-4147-A177-3AD203B41FA5}">
                      <a16:colId xmlns:a16="http://schemas.microsoft.com/office/drawing/2014/main" val="252701731"/>
                    </a:ext>
                  </a:extLst>
                </a:gridCol>
                <a:gridCol w="298245">
                  <a:extLst>
                    <a:ext uri="{9D8B030D-6E8A-4147-A177-3AD203B41FA5}">
                      <a16:colId xmlns:a16="http://schemas.microsoft.com/office/drawing/2014/main" val="1559435548"/>
                    </a:ext>
                  </a:extLst>
                </a:gridCol>
                <a:gridCol w="298245">
                  <a:extLst>
                    <a:ext uri="{9D8B030D-6E8A-4147-A177-3AD203B41FA5}">
                      <a16:colId xmlns:a16="http://schemas.microsoft.com/office/drawing/2014/main" val="1025892251"/>
                    </a:ext>
                  </a:extLst>
                </a:gridCol>
                <a:gridCol w="298245">
                  <a:extLst>
                    <a:ext uri="{9D8B030D-6E8A-4147-A177-3AD203B41FA5}">
                      <a16:colId xmlns:a16="http://schemas.microsoft.com/office/drawing/2014/main" val="825758574"/>
                    </a:ext>
                  </a:extLst>
                </a:gridCol>
              </a:tblGrid>
              <a:tr h="23901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en-US" sz="24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a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b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c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d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067088753"/>
                  </a:ext>
                </a:extLst>
              </a:tr>
              <a:tr h="239011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a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0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1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1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1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306707493"/>
                  </a:ext>
                </a:extLst>
              </a:tr>
              <a:tr h="239011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b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1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0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0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1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143390787"/>
                  </a:ext>
                </a:extLst>
              </a:tr>
              <a:tr h="239011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c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1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0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0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1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480011981"/>
                  </a:ext>
                </a:extLst>
              </a:tr>
              <a:tr h="239011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d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1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0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1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0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0919923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08B486D-7983-B785-FE4B-B6565AFE63A6}"/>
                  </a:ext>
                </a:extLst>
              </p:cNvPr>
              <p:cNvSpPr txBox="1"/>
              <p:nvPr/>
            </p:nvSpPr>
            <p:spPr>
              <a:xfrm>
                <a:off x="639097" y="1664018"/>
                <a:ext cx="5845959" cy="5636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mtClean="0">
                          <a:latin typeface="Cambria Math" panose="02040503050406030204" pitchFamily="18" charset="0"/>
                        </a:rPr>
                        <m:t>ⅆ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i="1" smtClean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 smtClean="0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i="1" smtClean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 smtClean="0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+…+</m:t>
                          </m:r>
                          <m:sSup>
                            <m:sSupPr>
                              <m:ctrlPr>
                                <a:rPr lang="en-US" i="1" smtClean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 smtClean="0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08B486D-7983-B785-FE4B-B6565AFE63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097" y="1664018"/>
                <a:ext cx="5845959" cy="563680"/>
              </a:xfrm>
              <a:prstGeom prst="rect">
                <a:avLst/>
              </a:prstGeom>
              <a:blipFill>
                <a:blip r:embed="rId3"/>
                <a:stretch>
                  <a:fillRect b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717A2587-FDE5-1186-E2C6-7E5B6A0DABBB}"/>
              </a:ext>
            </a:extLst>
          </p:cNvPr>
          <p:cNvSpPr txBox="1"/>
          <p:nvPr/>
        </p:nvSpPr>
        <p:spPr>
          <a:xfrm>
            <a:off x="2647631" y="2931310"/>
            <a:ext cx="5845959" cy="17394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distance between the 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 and b columns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a = (0, 1, 1, 1)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b = (1, 0, 0, 0)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d(a, b) = </a:t>
            </a:r>
            <a:r>
              <a:rPr lang="en-US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√[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(0-1)</a:t>
            </a:r>
            <a:r>
              <a:rPr lang="en-US" sz="2000" baseline="30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+ (1-0)</a:t>
            </a:r>
            <a:r>
              <a:rPr lang="en-US" sz="2000" baseline="30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+ (1-0)</a:t>
            </a:r>
            <a:r>
              <a:rPr lang="en-US" sz="2000" baseline="30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+ (1-0)</a:t>
            </a:r>
            <a:r>
              <a:rPr lang="en-US" sz="2000" baseline="30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] = </a:t>
            </a:r>
            <a:r>
              <a:rPr lang="en-US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√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4 = </a:t>
            </a:r>
            <a:r>
              <a:rPr lang="en-US" sz="20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</p:txBody>
      </p: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CFCC343D-5CC9-F563-2487-B61793CBA3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7062669"/>
              </p:ext>
            </p:extLst>
          </p:nvPr>
        </p:nvGraphicFramePr>
        <p:xfrm>
          <a:off x="8763295" y="2716338"/>
          <a:ext cx="2856047" cy="118770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29671">
                  <a:extLst>
                    <a:ext uri="{9D8B030D-6E8A-4147-A177-3AD203B41FA5}">
                      <a16:colId xmlns:a16="http://schemas.microsoft.com/office/drawing/2014/main" val="2010156210"/>
                    </a:ext>
                  </a:extLst>
                </a:gridCol>
                <a:gridCol w="808792">
                  <a:extLst>
                    <a:ext uri="{9D8B030D-6E8A-4147-A177-3AD203B41FA5}">
                      <a16:colId xmlns:a16="http://schemas.microsoft.com/office/drawing/2014/main" val="698322015"/>
                    </a:ext>
                  </a:extLst>
                </a:gridCol>
                <a:gridCol w="808792">
                  <a:extLst>
                    <a:ext uri="{9D8B030D-6E8A-4147-A177-3AD203B41FA5}">
                      <a16:colId xmlns:a16="http://schemas.microsoft.com/office/drawing/2014/main" val="3153941541"/>
                    </a:ext>
                  </a:extLst>
                </a:gridCol>
                <a:gridCol w="808792">
                  <a:extLst>
                    <a:ext uri="{9D8B030D-6E8A-4147-A177-3AD203B41FA5}">
                      <a16:colId xmlns:a16="http://schemas.microsoft.com/office/drawing/2014/main" val="2596729056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en-US" sz="18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a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b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c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311088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b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2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83275593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c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1.732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1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05139697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d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1.414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1.414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1.732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653423350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00F4359C-4769-F614-9264-F58978A1A8EA}"/>
              </a:ext>
            </a:extLst>
          </p:cNvPr>
          <p:cNvSpPr txBox="1"/>
          <p:nvPr/>
        </p:nvSpPr>
        <p:spPr>
          <a:xfrm>
            <a:off x="2647631" y="4504647"/>
            <a:ext cx="6115664" cy="17394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distance between 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a and b rows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 = (0, 1, 1, 1)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b = (1, 0, 0, 1)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d(a, b) = </a:t>
            </a:r>
            <a:r>
              <a:rPr lang="en-US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√[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(0-1)</a:t>
            </a:r>
            <a:r>
              <a:rPr lang="en-US" sz="2000" baseline="30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+ (1-0)</a:t>
            </a:r>
            <a:r>
              <a:rPr lang="en-US" sz="2000" baseline="30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+ (1-0)</a:t>
            </a:r>
            <a:r>
              <a:rPr lang="en-US" sz="2000" baseline="30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+ (1-1)</a:t>
            </a:r>
            <a:r>
              <a:rPr lang="en-US" sz="2000" baseline="30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] = </a:t>
            </a:r>
            <a:r>
              <a:rPr lang="en-US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√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 = </a:t>
            </a:r>
            <a:r>
              <a:rPr lang="en-US" sz="20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1.732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</p:txBody>
      </p:sp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2473FBD8-A0EE-C0ED-FB21-BF44A604AC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5938333"/>
              </p:ext>
            </p:extLst>
          </p:nvPr>
        </p:nvGraphicFramePr>
        <p:xfrm>
          <a:off x="8811796" y="4455939"/>
          <a:ext cx="2856048" cy="118770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72481">
                  <a:extLst>
                    <a:ext uri="{9D8B030D-6E8A-4147-A177-3AD203B41FA5}">
                      <a16:colId xmlns:a16="http://schemas.microsoft.com/office/drawing/2014/main" val="1689284190"/>
                    </a:ext>
                  </a:extLst>
                </a:gridCol>
                <a:gridCol w="761189">
                  <a:extLst>
                    <a:ext uri="{9D8B030D-6E8A-4147-A177-3AD203B41FA5}">
                      <a16:colId xmlns:a16="http://schemas.microsoft.com/office/drawing/2014/main" val="4084300188"/>
                    </a:ext>
                  </a:extLst>
                </a:gridCol>
                <a:gridCol w="761189">
                  <a:extLst>
                    <a:ext uri="{9D8B030D-6E8A-4147-A177-3AD203B41FA5}">
                      <a16:colId xmlns:a16="http://schemas.microsoft.com/office/drawing/2014/main" val="3200464138"/>
                    </a:ext>
                  </a:extLst>
                </a:gridCol>
                <a:gridCol w="761189">
                  <a:extLst>
                    <a:ext uri="{9D8B030D-6E8A-4147-A177-3AD203B41FA5}">
                      <a16:colId xmlns:a16="http://schemas.microsoft.com/office/drawing/2014/main" val="2115243674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en-US" sz="18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a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b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c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87732092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b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1.732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02529752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c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1.732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0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78836645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d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1.732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1.414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1.414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419437342"/>
                  </a:ext>
                </a:extLst>
              </a:tr>
            </a:tbl>
          </a:graphicData>
        </a:graphic>
      </p:graphicFrame>
      <p:sp>
        <p:nvSpPr>
          <p:cNvPr id="26" name="Rectangle 25">
            <a:extLst>
              <a:ext uri="{FF2B5EF4-FFF2-40B4-BE49-F238E27FC236}">
                <a16:creationId xmlns:a16="http://schemas.microsoft.com/office/drawing/2014/main" id="{B7046E62-CE41-B61E-9615-2D2D474177B6}"/>
              </a:ext>
            </a:extLst>
          </p:cNvPr>
          <p:cNvSpPr/>
          <p:nvPr/>
        </p:nvSpPr>
        <p:spPr>
          <a:xfrm>
            <a:off x="1101213" y="2526890"/>
            <a:ext cx="678426" cy="231886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530E82D-2CA3-3DA9-0456-A5712F3B68BD}"/>
              </a:ext>
            </a:extLst>
          </p:cNvPr>
          <p:cNvSpPr/>
          <p:nvPr/>
        </p:nvSpPr>
        <p:spPr>
          <a:xfrm>
            <a:off x="707923" y="3087329"/>
            <a:ext cx="1789471" cy="77966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460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2" grpId="0"/>
      <p:bldP spid="26" grpId="0" animBg="1"/>
      <p:bldP spid="26" grpId="1" animBg="1"/>
      <p:bldP spid="2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35EA2-2F61-D7AE-A3D0-E9B4FEEE07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Perplexed?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CF4490-FD1C-B256-F8D7-778A9FE96B99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dirty="0"/>
              <a:t>Perplexity: 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A perplexity target number of neighbors for each x</a:t>
            </a:r>
            <a:r>
              <a:rPr lang="en-US" b="0" i="0" baseline="-25000" dirty="0">
                <a:solidFill>
                  <a:srgbClr val="292929"/>
                </a:solidFill>
                <a:effectLst/>
                <a:latin typeface="source-serif-pro"/>
              </a:rPr>
              <a:t>i</a:t>
            </a:r>
          </a:p>
          <a:p>
            <a:pPr lvl="1"/>
            <a:r>
              <a:rPr lang="en-US" dirty="0">
                <a:solidFill>
                  <a:srgbClr val="292929"/>
                </a:solidFill>
                <a:latin typeface="source-serif-pro"/>
              </a:rPr>
              <a:t>Not the number of clusters, rather cluster size</a:t>
            </a:r>
            <a:endParaRPr lang="en-US" b="0" i="0" dirty="0">
              <a:solidFill>
                <a:srgbClr val="292929"/>
              </a:solidFill>
              <a:effectLst/>
              <a:latin typeface="source-serif-pro"/>
            </a:endParaRPr>
          </a:p>
          <a:p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Typical values between 5 and 50</a:t>
            </a:r>
          </a:p>
          <a:p>
            <a:r>
              <a:rPr lang="en-US" dirty="0">
                <a:solidFill>
                  <a:srgbClr val="292929"/>
                </a:solidFill>
                <a:latin typeface="source-serif-pro"/>
              </a:rPr>
              <a:t>Cannot be greater than your sample size!!</a:t>
            </a:r>
            <a:endParaRPr lang="en-US" b="0" i="0" dirty="0">
              <a:solidFill>
                <a:srgbClr val="292929"/>
              </a:solidFill>
              <a:effectLst/>
              <a:latin typeface="source-serif-pro"/>
            </a:endParaRPr>
          </a:p>
          <a:p>
            <a:r>
              <a:rPr lang="en-US" dirty="0">
                <a:solidFill>
                  <a:srgbClr val="292929"/>
                </a:solidFill>
                <a:latin typeface="source-serif-pro"/>
              </a:rPr>
              <a:t>SNE is robust to changes in perplexity, meaning your choice is probably not </a:t>
            </a:r>
            <a:r>
              <a:rPr lang="en-US" i="1" dirty="0">
                <a:solidFill>
                  <a:srgbClr val="292929"/>
                </a:solidFill>
                <a:latin typeface="source-serif-pro"/>
              </a:rPr>
              <a:t>too</a:t>
            </a:r>
            <a:r>
              <a:rPr lang="en-US" dirty="0">
                <a:solidFill>
                  <a:srgbClr val="292929"/>
                </a:solidFill>
                <a:latin typeface="source-serif-pro"/>
              </a:rPr>
              <a:t> wrong</a:t>
            </a:r>
            <a:endParaRPr lang="en-US" b="0" i="0" dirty="0">
              <a:solidFill>
                <a:srgbClr val="292929"/>
              </a:solidFill>
              <a:effectLst/>
              <a:latin typeface="source-serif-pro"/>
            </a:endParaRPr>
          </a:p>
          <a:p>
            <a:endParaRPr lang="en-US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9A1F5CB3-02D1-25B9-59AB-7D51DCCE0B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6875" y="3800075"/>
            <a:ext cx="4041059" cy="798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12EF467-03AB-ED63-2A27-042F75C08CCF}"/>
              </a:ext>
            </a:extLst>
          </p:cNvPr>
          <p:cNvSpPr txBox="1"/>
          <p:nvPr/>
        </p:nvSpPr>
        <p:spPr>
          <a:xfrm>
            <a:off x="9021994" y="3311464"/>
            <a:ext cx="26281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Shannon entropy/</a:t>
            </a:r>
          </a:p>
          <a:p>
            <a:r>
              <a:rPr lang="en-US" dirty="0"/>
              <a:t>Amount of “surprise”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4B770C1-49A1-92E2-48C1-9B77DC4B0D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0011" y="709116"/>
            <a:ext cx="5523966" cy="1140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213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4B9AFC-DD2F-D8ED-6A94-5C446BCC19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Impact of perplexity choice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9C840550-F810-EDD7-6F12-F8536FB819B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886FA4-2A90-3326-CC45-E46B82AB53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09" y="1279525"/>
            <a:ext cx="11927982" cy="271042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F682A05-04A6-A88C-1801-678FC09BF4C5}"/>
              </a:ext>
            </a:extLst>
          </p:cNvPr>
          <p:cNvSpPr txBox="1"/>
          <p:nvPr/>
        </p:nvSpPr>
        <p:spPr>
          <a:xfrm>
            <a:off x="233189" y="5431911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https://distill.pub/2016/misread-tsne/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BBD84C-CE6B-8B9B-6FCB-131AAC011481}"/>
              </a:ext>
            </a:extLst>
          </p:cNvPr>
          <p:cNvSpPr txBox="1"/>
          <p:nvPr/>
        </p:nvSpPr>
        <p:spPr>
          <a:xfrm>
            <a:off x="3003954" y="3926821"/>
            <a:ext cx="60960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How to choose perplexity?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Trial and Error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KNN rule of thumb – optimal K ~ sqrt(N)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30 seems to work well a lot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D0E5C4-7133-6BDE-DECB-F655AD313E3B}"/>
              </a:ext>
            </a:extLst>
          </p:cNvPr>
          <p:cNvSpPr txBox="1"/>
          <p:nvPr/>
        </p:nvSpPr>
        <p:spPr>
          <a:xfrm>
            <a:off x="233189" y="5652571"/>
            <a:ext cx="115529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https://towardsdatascience.com/how-to-tune-hyperparameters-of-tsne-7c0596a18868</a:t>
            </a:r>
          </a:p>
        </p:txBody>
      </p:sp>
    </p:spTree>
    <p:extLst>
      <p:ext uri="{BB962C8B-B14F-4D97-AF65-F5344CB8AC3E}">
        <p14:creationId xmlns:p14="http://schemas.microsoft.com/office/powerpoint/2010/main" val="32779063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A097B6-6158-C219-FF9E-C5D6DEB8C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t-SNE: Stochastic Process &amp; t-distribution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E9E831-D96D-8CF8-5260-0D489231F4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High-D space used Normal distribution but </a:t>
            </a:r>
          </a:p>
          <a:p>
            <a:pPr lvl="1"/>
            <a:r>
              <a:rPr lang="en-US" dirty="0"/>
              <a:t>that leads to crowding </a:t>
            </a:r>
          </a:p>
          <a:p>
            <a:pPr lvl="1"/>
            <a:r>
              <a:rPr lang="en-US" dirty="0"/>
              <a:t>Low-D space uses the t-distribution with 1 degree of freedom</a:t>
            </a:r>
          </a:p>
          <a:p>
            <a:r>
              <a:rPr lang="en-US" dirty="0"/>
              <a:t>Optimizing the match between the low and high dimensional space the </a:t>
            </a:r>
            <a:r>
              <a:rPr lang="en-US" dirty="0" err="1"/>
              <a:t>Kullback-Leibler</a:t>
            </a:r>
            <a:r>
              <a:rPr lang="en-US" dirty="0"/>
              <a:t> divergence (minimizes difference between the two)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9C64B23-0FD2-D11F-F58E-ADC0C26DF8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4970" y="4615417"/>
            <a:ext cx="8461849" cy="1379649"/>
          </a:xfrm>
          <a:prstGeom prst="rect">
            <a:avLst/>
          </a:prstGeom>
        </p:spPr>
      </p:pic>
      <p:pic>
        <p:nvPicPr>
          <p:cNvPr id="7" name="Picture 6" descr="A line of red and blue circles&#10;&#10;Description automatically generated with low confidence">
            <a:extLst>
              <a:ext uri="{FF2B5EF4-FFF2-40B4-BE49-F238E27FC236}">
                <a16:creationId xmlns:a16="http://schemas.microsoft.com/office/drawing/2014/main" id="{061AAC7C-0F72-C096-36CB-014BB641D5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677"/>
          <a:stretch/>
        </p:blipFill>
        <p:spPr>
          <a:xfrm>
            <a:off x="300414" y="4489348"/>
            <a:ext cx="11927925" cy="218818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636206D-273C-E496-B9FD-92B10F3B98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2405" y="3675155"/>
            <a:ext cx="5440754" cy="846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2253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D8CE1-2DF9-C6AE-C186-502929773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UMAP</a:t>
            </a:r>
          </a:p>
        </p:txBody>
      </p:sp>
    </p:spTree>
    <p:extLst>
      <p:ext uri="{BB962C8B-B14F-4D97-AF65-F5344CB8AC3E}">
        <p14:creationId xmlns:p14="http://schemas.microsoft.com/office/powerpoint/2010/main" val="1924192433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F7308-DFFB-D764-3629-4267F65A6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UMAP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C8136E-4717-0069-3FF4-B61276F66E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Uniform Manifold Approximation and Projection </a:t>
            </a:r>
          </a:p>
          <a:p>
            <a:endParaRPr lang="en-US" dirty="0"/>
          </a:p>
          <a:p>
            <a:pPr algn="ctr"/>
            <a:r>
              <a:rPr lang="en-US" dirty="0"/>
              <a:t>“At a high level, UMAP uses local manifold approximations and patches together their local fuzzy simplicial set representations to construct a topological representation of the high dimensional data”</a:t>
            </a:r>
          </a:p>
          <a:p>
            <a:pPr lvl="1"/>
            <a:endParaRPr lang="en-US" sz="1200" dirty="0"/>
          </a:p>
          <a:p>
            <a:pPr lvl="1"/>
            <a:endParaRPr lang="en-US" sz="1200" dirty="0"/>
          </a:p>
          <a:p>
            <a:pPr lvl="1"/>
            <a:endParaRPr lang="en-US" sz="1200" dirty="0"/>
          </a:p>
          <a:p>
            <a:pPr lvl="1"/>
            <a:r>
              <a:rPr lang="en-US" sz="1200" dirty="0">
                <a:hlinkClick r:id="rId2"/>
              </a:rPr>
              <a:t>https://pair-code.github.io/understanding-umap/#:~:text=UMAP%2C%20at%20its%20core%2C%20works,as%20structurally%20similar%20as%20possible</a:t>
            </a:r>
            <a:r>
              <a:rPr lang="en-US" sz="1200" dirty="0"/>
              <a:t>.</a:t>
            </a:r>
          </a:p>
          <a:p>
            <a:pPr lvl="1"/>
            <a:endParaRPr lang="en-US" sz="1400" dirty="0">
              <a:hlinkClick r:id="rId3"/>
            </a:endParaRPr>
          </a:p>
          <a:p>
            <a:pPr lvl="1"/>
            <a:r>
              <a:rPr lang="en-US" sz="1400" dirty="0">
                <a:hlinkClick r:id="rId3"/>
              </a:rPr>
              <a:t>https://www.google.com/search?q=umap+for+dummies&amp;rlz=1C1GCEU_enUS943US943&amp;oq=UMAP+for+dummies&amp;aqs=chrome.0.0i512j0i390i650l2.5523j0j7&amp;sourceid=chrome&amp;ie=UTF-8#fpstate=ive&amp;vld=cid:a3221e09,vid:6BPl81wGGP8</a:t>
            </a:r>
            <a:endParaRPr lang="en-US" sz="1400" dirty="0"/>
          </a:p>
          <a:p>
            <a:pPr lvl="1"/>
            <a:endParaRPr lang="en-US" sz="1400" dirty="0"/>
          </a:p>
          <a:p>
            <a:pPr lvl="1"/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5148855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92EEF8-CCEB-D5AA-D1CE-F829DCD454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Manifolds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708298-2E5A-22CE-0797-1933C9D92492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The </a:t>
            </a:r>
            <a:r>
              <a:rPr lang="en-US" b="0" i="0" dirty="0">
                <a:effectLst/>
                <a:latin typeface="Arial" panose="020B0604020202020204" pitchFamily="34" charset="0"/>
              </a:rPr>
              <a:t>word </a:t>
            </a:r>
            <a:r>
              <a:rPr lang="en-US" b="0" i="1" u="none" strike="noStrike" dirty="0">
                <a:effectLst/>
                <a:latin typeface="Arial" panose="020B0604020202020204" pitchFamily="34" charset="0"/>
              </a:rPr>
              <a:t>manifold</a:t>
            </a:r>
            <a:r>
              <a:rPr lang="en-US" b="0" i="0" dirty="0">
                <a:effectLst/>
                <a:latin typeface="Arial" panose="020B0604020202020204" pitchFamily="34" charset="0"/>
              </a:rPr>
              <a:t> comes from the Old English word </a:t>
            </a:r>
            <a:r>
              <a:rPr lang="en-US" b="0" i="1" dirty="0" err="1">
                <a:effectLst/>
                <a:latin typeface="Arial" panose="020B0604020202020204" pitchFamily="34" charset="0"/>
              </a:rPr>
              <a:t>manigfeald</a:t>
            </a:r>
            <a:r>
              <a:rPr lang="en-US" b="0" i="0" dirty="0">
                <a:effectLst/>
                <a:latin typeface="Arial" panose="020B0604020202020204" pitchFamily="34" charset="0"/>
              </a:rPr>
              <a:t> </a:t>
            </a:r>
          </a:p>
          <a:p>
            <a:pPr lvl="1"/>
            <a:r>
              <a:rPr lang="en-US" b="0" i="0" dirty="0">
                <a:effectLst/>
                <a:latin typeface="Arial" panose="020B0604020202020204" pitchFamily="34" charset="0"/>
              </a:rPr>
              <a:t>from the Anglo-Saxon </a:t>
            </a:r>
            <a:r>
              <a:rPr lang="en-US" b="0" i="1" dirty="0" err="1">
                <a:effectLst/>
                <a:latin typeface="Arial" panose="020B0604020202020204" pitchFamily="34" charset="0"/>
              </a:rPr>
              <a:t>manig</a:t>
            </a:r>
            <a:r>
              <a:rPr lang="en-US" b="0" i="0" dirty="0">
                <a:effectLst/>
                <a:latin typeface="Arial" panose="020B0604020202020204" pitchFamily="34" charset="0"/>
              </a:rPr>
              <a:t> [many] and </a:t>
            </a:r>
            <a:r>
              <a:rPr lang="en-US" b="0" i="1" dirty="0" err="1">
                <a:effectLst/>
                <a:latin typeface="Arial" panose="020B0604020202020204" pitchFamily="34" charset="0"/>
              </a:rPr>
              <a:t>feald</a:t>
            </a:r>
            <a:r>
              <a:rPr lang="en-US" b="0" i="0" dirty="0">
                <a:effectLst/>
                <a:latin typeface="Arial" panose="020B0604020202020204" pitchFamily="34" charset="0"/>
              </a:rPr>
              <a:t> [fold] </a:t>
            </a:r>
          </a:p>
          <a:p>
            <a:pPr lvl="1"/>
            <a:r>
              <a:rPr lang="en-US" b="0" i="0" dirty="0">
                <a:effectLst/>
                <a:latin typeface="Arial" panose="020B0604020202020204" pitchFamily="34" charset="0"/>
              </a:rPr>
              <a:t>refers to the folding together of multiple inputs and output</a:t>
            </a:r>
          </a:p>
          <a:p>
            <a:r>
              <a:rPr lang="en-US" b="0" i="0" dirty="0">
                <a:effectLst/>
                <a:latin typeface="Arial" panose="020B0604020202020204" pitchFamily="34" charset="0"/>
              </a:rPr>
              <a:t>The </a:t>
            </a:r>
            <a:r>
              <a:rPr lang="en-US" i="0" dirty="0">
                <a:effectLst/>
                <a:latin typeface="Arial" panose="020B0604020202020204" pitchFamily="34" charset="0"/>
              </a:rPr>
              <a:t>exhaust manifold in your car</a:t>
            </a:r>
            <a:r>
              <a:rPr lang="en-US" b="0" i="0" dirty="0">
                <a:effectLst/>
                <a:latin typeface="Arial" panose="020B0604020202020204" pitchFamily="34" charset="0"/>
              </a:rPr>
              <a:t> collects the </a:t>
            </a:r>
            <a:r>
              <a:rPr lang="en-US" b="0" i="0" u="none" strike="noStrike" dirty="0">
                <a:effectLst/>
                <a:latin typeface="Arial" panose="020B0604020202020204" pitchFamily="34" charset="0"/>
              </a:rPr>
              <a:t>exhaust gases</a:t>
            </a:r>
            <a:r>
              <a:rPr lang="en-US" b="0" i="0" dirty="0">
                <a:effectLst/>
                <a:latin typeface="Arial" panose="020B0604020202020204" pitchFamily="34" charset="0"/>
              </a:rPr>
              <a:t> from multiple </a:t>
            </a:r>
            <a:r>
              <a:rPr lang="en-US" b="0" i="0" u="none" strike="noStrike" dirty="0">
                <a:effectLst/>
                <a:latin typeface="Arial" panose="020B0604020202020204" pitchFamily="34" charset="0"/>
              </a:rPr>
              <a:t>cylinders</a:t>
            </a:r>
            <a:r>
              <a:rPr lang="en-US" b="0" i="0" dirty="0">
                <a:effectLst/>
                <a:latin typeface="Arial" panose="020B0604020202020204" pitchFamily="34" charset="0"/>
              </a:rPr>
              <a:t> into one pipe </a:t>
            </a:r>
          </a:p>
          <a:p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1481E80-EC49-1353-B1D7-31FE4940C086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2"/>
          <a:srcRect t="7073" b="7073"/>
          <a:stretch/>
        </p:blipFill>
        <p:spPr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406DF69-2ECB-F361-D9D8-53CCA7710A61}"/>
              </a:ext>
            </a:extLst>
          </p:cNvPr>
          <p:cNvSpPr txBox="1"/>
          <p:nvPr/>
        </p:nvSpPr>
        <p:spPr>
          <a:xfrm>
            <a:off x="1091194" y="6176963"/>
            <a:ext cx="60944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https://en.wikipedia.org/wiki/Exhaust_manifold</a:t>
            </a:r>
          </a:p>
        </p:txBody>
      </p:sp>
    </p:spTree>
    <p:extLst>
      <p:ext uri="{BB962C8B-B14F-4D97-AF65-F5344CB8AC3E}">
        <p14:creationId xmlns:p14="http://schemas.microsoft.com/office/powerpoint/2010/main" val="1654846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FC9E414-0597-F0BA-364B-194F0473D2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Riemann Manifold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662207-91BF-B0A5-CEDE-DBF6CBFB3994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 vert="horz" lIns="91440" tIns="45720" rIns="91440" bIns="45720" rtlCol="0">
            <a:normAutofit fontScale="92500"/>
          </a:bodyPr>
          <a:lstStyle/>
          <a:p>
            <a:r>
              <a:rPr lang="en-US" sz="2000" dirty="0"/>
              <a:t>Bernhard Riemann (1826-1866)</a:t>
            </a:r>
          </a:p>
          <a:p>
            <a:r>
              <a:rPr lang="en-US" sz="2000" dirty="0"/>
              <a:t>Studied with Johann Gauss and  Johann Dirichlet</a:t>
            </a:r>
          </a:p>
          <a:p>
            <a:r>
              <a:rPr lang="en-US" sz="2000" dirty="0"/>
              <a:t>German mathematician who contributed to:</a:t>
            </a:r>
          </a:p>
          <a:p>
            <a:pPr lvl="1"/>
            <a:r>
              <a:rPr lang="en-US" sz="1600" dirty="0"/>
              <a:t>Pure math, prime number counting theory, complex numbers (</a:t>
            </a:r>
            <a:r>
              <a:rPr lang="en-US" sz="1600" dirty="0" err="1"/>
              <a:t>i</a:t>
            </a:r>
            <a:r>
              <a:rPr lang="en-US" sz="1600" dirty="0"/>
              <a:t>), Differential geometry, the best unsolved hypothesis ever, </a:t>
            </a:r>
            <a:r>
              <a:rPr lang="en-US" sz="1600" dirty="0" err="1"/>
              <a:t>etc</a:t>
            </a:r>
            <a:endParaRPr lang="en-US" sz="1600" dirty="0"/>
          </a:p>
          <a:p>
            <a:pPr lvl="1"/>
            <a:r>
              <a:rPr lang="en-US" sz="1600" dirty="0"/>
              <a:t>Riemann integral (first complete calculus integral)</a:t>
            </a:r>
          </a:p>
          <a:p>
            <a:pPr lvl="1"/>
            <a:r>
              <a:rPr lang="en-US" sz="1600" dirty="0">
                <a:hlinkClick r:id="rId2"/>
              </a:rPr>
              <a:t>https://en.wikipedia.org/wiki/List_of_things_named_after_Bernhard_Riemann</a:t>
            </a:r>
            <a:endParaRPr lang="en-US" sz="1600" dirty="0"/>
          </a:p>
          <a:p>
            <a:pPr lvl="1"/>
            <a:endParaRPr lang="en-US" sz="1600" dirty="0"/>
          </a:p>
          <a:p>
            <a:r>
              <a:rPr lang="en-US" sz="2000" dirty="0"/>
              <a:t>Riemann Manifold</a:t>
            </a:r>
          </a:p>
          <a:p>
            <a:pPr lvl="1"/>
            <a:r>
              <a:rPr lang="en-US" sz="1600" dirty="0"/>
              <a:t>Combines topology and geometry to achieve data reduction</a:t>
            </a:r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D7BAE3E-EDF2-DE39-2072-0A7093BF082C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/>
          <a:srcRect t="10650" b="10650"/>
          <a:stretch/>
        </p:blipFill>
        <p:spPr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FD9EDF5-72C9-1A39-B377-48299E0FF5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8453" y="798578"/>
            <a:ext cx="4390499" cy="48535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7DA1993-9B93-C683-7FE8-1FE609EE95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6417" y="696390"/>
            <a:ext cx="4058148" cy="5164915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29705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7FEE1-65FB-CE21-ED8D-3920C4584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690" y="151638"/>
            <a:ext cx="10990478" cy="991363"/>
          </a:xfrm>
        </p:spPr>
        <p:txBody>
          <a:bodyPr anchor="ctr">
            <a:normAutofit/>
          </a:bodyPr>
          <a:lstStyle/>
          <a:p>
            <a:r>
              <a:rPr lang="en-US" dirty="0"/>
              <a:t>Principal Components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BAC1A5AD-98B1-ADA7-0F35-58C596E2515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398999" y="6353128"/>
            <a:ext cx="600438" cy="365125"/>
          </a:xfrm>
        </p:spPr>
        <p:txBody>
          <a:bodyPr/>
          <a:lstStyle/>
          <a:p>
            <a:pPr defTabSz="608486" fontAlgn="base">
              <a:spcBef>
                <a:spcPct val="50000"/>
              </a:spcBef>
              <a:spcAft>
                <a:spcPct val="0"/>
              </a:spcAft>
            </a:pPr>
            <a:fld id="{81BF0B4E-CE60-AB48-9D7E-4434414A7C38}" type="slidenum">
              <a:rPr lang="en-US" smtClean="0">
                <a:solidFill>
                  <a:srgbClr val="FFFFFF"/>
                </a:solidFill>
              </a:rPr>
              <a:pPr defTabSz="608486" fontAlgn="base">
                <a:spcBef>
                  <a:spcPct val="50000"/>
                </a:spcBef>
                <a:spcAft>
                  <a:spcPct val="0"/>
                </a:spcAft>
              </a:pPr>
              <a:t>2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D0A660B-ED34-B3F9-8AB6-9CB5EDDD19EE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20186" y="1279526"/>
            <a:ext cx="5471583" cy="4576763"/>
          </a:xfrm>
        </p:spPr>
        <p:txBody>
          <a:bodyPr>
            <a:normAutofit/>
          </a:bodyPr>
          <a:lstStyle/>
          <a:p>
            <a:r>
              <a:rPr lang="en-US" dirty="0"/>
              <a:t>Dimension reduction</a:t>
            </a:r>
          </a:p>
          <a:p>
            <a:r>
              <a:rPr lang="en-US" dirty="0"/>
              <a:t>1. Plot n predictors in n-dimensional space</a:t>
            </a:r>
          </a:p>
          <a:p>
            <a:r>
              <a:rPr lang="en-US" dirty="0"/>
              <a:t>	The dimension with the largest   	amount of variance is the first 	principal component, the orientation 	that accounts for the most variance in 	the data</a:t>
            </a:r>
          </a:p>
          <a:p>
            <a:r>
              <a:rPr lang="en-US" dirty="0"/>
              <a:t>2. Searches for the next greatest amount of variance orthogonal to PCA1</a:t>
            </a:r>
          </a:p>
          <a:p>
            <a:r>
              <a:rPr lang="en-US" dirty="0"/>
              <a:t>3. This continues until you have n principal components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FD4CECD-3FB0-2BB3-44D5-6C4D24542449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/>
          <a:stretch/>
        </p:blipFill>
        <p:spPr>
          <a:xfrm>
            <a:off x="6343651" y="1615990"/>
            <a:ext cx="5342467" cy="391335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336535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7E68F0-D95B-96BD-1AC6-F0B3B6618A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circle can be simplified into a square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BB047BE-31D4-7A81-7EDF-D542D5037B3A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2"/>
          <a:stretch>
            <a:fillRect/>
          </a:stretch>
        </p:blipFill>
        <p:spPr>
          <a:xfrm>
            <a:off x="619691" y="1761300"/>
            <a:ext cx="4972016" cy="3841393"/>
          </a:xfrm>
        </p:spPr>
      </p:pic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4810904B-175C-3995-19EF-FE458AFBB1A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8B0C4EB-6FA2-A3BB-1CA7-D42B1B881AAE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6097588" y="1825625"/>
            <a:ext cx="6094412" cy="4351338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A circle is a 2-dimensional shape</a:t>
            </a:r>
          </a:p>
          <a:p>
            <a:r>
              <a:rPr lang="en-US" dirty="0"/>
              <a:t>Topology assumes curves and straight lines are the same things</a:t>
            </a:r>
          </a:p>
          <a:p>
            <a:pPr lvl="1"/>
            <a:r>
              <a:rPr lang="en-US" dirty="0"/>
              <a:t>The circle can be fully dived up into 4 equal/overlapping arcs than translate to lines (“Charts”)</a:t>
            </a:r>
          </a:p>
          <a:p>
            <a:pPr lvl="1"/>
            <a:r>
              <a:rPr lang="en-US" dirty="0"/>
              <a:t>All charts together describe the circle and are called an “Atlas” </a:t>
            </a:r>
          </a:p>
          <a:p>
            <a:pPr lvl="1"/>
            <a:r>
              <a:rPr lang="en-US" dirty="0"/>
              <a:t>The equation that connects the two is a “transition map”</a:t>
            </a:r>
          </a:p>
          <a:p>
            <a:r>
              <a:rPr lang="en-US" dirty="0"/>
              <a:t>Now the circle can be represented by multiple segments in 1-dimensional space</a:t>
            </a:r>
          </a:p>
          <a:p>
            <a:r>
              <a:rPr lang="en-US" dirty="0"/>
              <a:t>You can map a sphere to a disc, </a:t>
            </a:r>
            <a:r>
              <a:rPr lang="en-US" dirty="0" err="1"/>
              <a:t>etc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D42780-B407-ABBD-B064-DA382D1C8BCD}"/>
              </a:ext>
            </a:extLst>
          </p:cNvPr>
          <p:cNvSpPr txBox="1"/>
          <p:nvPr/>
        </p:nvSpPr>
        <p:spPr>
          <a:xfrm>
            <a:off x="701580" y="6123543"/>
            <a:ext cx="60944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https://en.wikipedia.org/wiki/Manifold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BF00EB6-8E0E-6AEB-DA5A-AEE5E2826A62}"/>
              </a:ext>
            </a:extLst>
          </p:cNvPr>
          <p:cNvCxnSpPr/>
          <p:nvPr/>
        </p:nvCxnSpPr>
        <p:spPr>
          <a:xfrm>
            <a:off x="1152939" y="2154803"/>
            <a:ext cx="1097280" cy="715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32DD983-ECDB-AE99-C251-69FCE6272698}"/>
              </a:ext>
            </a:extLst>
          </p:cNvPr>
          <p:cNvCxnSpPr>
            <a:cxnSpLocks/>
          </p:cNvCxnSpPr>
          <p:nvPr/>
        </p:nvCxnSpPr>
        <p:spPr>
          <a:xfrm>
            <a:off x="1152939" y="2154803"/>
            <a:ext cx="405517" cy="8160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FBDB5CF-03D5-9EE7-0B47-97AE1661FD82}"/>
              </a:ext>
            </a:extLst>
          </p:cNvPr>
          <p:cNvSpPr txBox="1"/>
          <p:nvPr/>
        </p:nvSpPr>
        <p:spPr>
          <a:xfrm>
            <a:off x="323517" y="1622066"/>
            <a:ext cx="12985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Charts</a:t>
            </a:r>
          </a:p>
        </p:txBody>
      </p:sp>
    </p:spTree>
    <p:extLst>
      <p:ext uri="{BB962C8B-B14F-4D97-AF65-F5344CB8AC3E}">
        <p14:creationId xmlns:p14="http://schemas.microsoft.com/office/powerpoint/2010/main" val="29012895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7D22A8-3FC2-4D12-9623-6F54C3A8C9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3D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46C9FB-B6D5-668E-67F5-5C6B5CBF9E6F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b="1" i="0" dirty="0">
                <a:solidFill>
                  <a:srgbClr val="222222"/>
                </a:solidFill>
                <a:effectLst/>
                <a:latin typeface="Source Sans Pro" panose="020B0503030403020204" pitchFamily="34" charset="0"/>
              </a:rPr>
              <a:t>“</a:t>
            </a:r>
            <a:r>
              <a:rPr lang="en-US" b="1" dirty="0"/>
              <a:t>A manifold is a topological space that is locally Euclidean”</a:t>
            </a:r>
          </a:p>
          <a:p>
            <a:r>
              <a:rPr lang="en-US" dirty="0"/>
              <a:t>Around every point, there’s a neighborhood that that topologically “flat”</a:t>
            </a:r>
          </a:p>
          <a:p>
            <a:r>
              <a:rPr lang="en-US" dirty="0"/>
              <a:t>If you’re standing on a giant sphere, where you are might look flat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CE0F1EFC-D615-2C26-E160-9CDE4B11E01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4D070D-5ACC-711C-3A92-EA2EF10C588B}"/>
              </a:ext>
            </a:extLst>
          </p:cNvPr>
          <p:cNvSpPr txBox="1"/>
          <p:nvPr/>
        </p:nvSpPr>
        <p:spPr>
          <a:xfrm>
            <a:off x="408215" y="6186928"/>
            <a:ext cx="6097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https://mathworld.wolfram.com/Manifold.html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F23677B-4C24-80E1-3D01-1108A29876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562" t="9143" r="5850"/>
          <a:stretch/>
        </p:blipFill>
        <p:spPr>
          <a:xfrm>
            <a:off x="8258978" y="1812756"/>
            <a:ext cx="3094822" cy="2936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1761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E6E1F02-55FC-FC3B-C5FB-3606E1CFFE11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2"/>
          <a:srcRect l="10575" t="13067" r="2996" b="8409"/>
          <a:stretch/>
        </p:blipFill>
        <p:spPr>
          <a:xfrm>
            <a:off x="1720646" y="2428568"/>
            <a:ext cx="10353368" cy="27541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C1D035B-E36F-D712-946F-92E42D2BFE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703" y="141805"/>
            <a:ext cx="10990478" cy="991363"/>
          </a:xfrm>
        </p:spPr>
        <p:txBody>
          <a:bodyPr/>
          <a:lstStyle/>
          <a:p>
            <a:r>
              <a:rPr lang="en-US" dirty="0"/>
              <a:t>Simplexes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9BF864-C425-1CF6-1415-ADBCEDDC2C46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UMAP begins by building the topological space with simplexes</a:t>
            </a:r>
          </a:p>
          <a:p>
            <a:r>
              <a:rPr lang="en-US" dirty="0"/>
              <a:t>How to pick those simplexes?</a:t>
            </a:r>
          </a:p>
          <a:p>
            <a:pPr lvl="1"/>
            <a:r>
              <a:rPr lang="en-US" dirty="0"/>
              <a:t>Each data point gets a radius </a:t>
            </a:r>
          </a:p>
          <a:p>
            <a:pPr lvl="1"/>
            <a:r>
              <a:rPr lang="en-US" dirty="0"/>
              <a:t>Points with overlapping radii are lumped into same simplex</a:t>
            </a:r>
          </a:p>
        </p:txBody>
      </p:sp>
    </p:spTree>
    <p:extLst>
      <p:ext uri="{BB962C8B-B14F-4D97-AF65-F5344CB8AC3E}">
        <p14:creationId xmlns:p14="http://schemas.microsoft.com/office/powerpoint/2010/main" val="26510186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0DB1E-B466-D963-7237-B4E25EF1DB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simplex visualization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251DDE0-39AB-DFA2-5A8B-E592100EF3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tretch/>
        </p:blipFill>
        <p:spPr>
          <a:xfrm>
            <a:off x="2861469" y="1624806"/>
            <a:ext cx="6505575" cy="3733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89AF665-6E1A-95E6-8704-103CE0D717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912" r="-58" b="-1688"/>
          <a:stretch/>
        </p:blipFill>
        <p:spPr>
          <a:xfrm>
            <a:off x="2132012" y="1440501"/>
            <a:ext cx="8335575" cy="4818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242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FC30B4-9BFD-1CC4-F4CF-D0174EC23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Radius size and variability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E2A99B-15FC-7961-718D-7BEB118F1814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20187" y="1279526"/>
            <a:ext cx="3037414" cy="4576763"/>
          </a:xfrm>
        </p:spPr>
        <p:txBody>
          <a:bodyPr>
            <a:normAutofit/>
          </a:bodyPr>
          <a:lstStyle/>
          <a:p>
            <a:r>
              <a:rPr lang="en-US" sz="2400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We can vary the radii for each point based on the number of neighbors we want each point to have – like perplexity in t-SNE</a:t>
            </a:r>
            <a:endParaRPr lang="en-US" sz="2400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184C2BB5-ECBD-7818-F723-2AD2026E8E3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516AE2-2DB8-7F7E-9D46-AEF4A2FDB8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6173" y="992187"/>
            <a:ext cx="8152224" cy="467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4974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3D869A-AD40-1A62-D9E0-2F0849637C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Fuzziness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DAD1C1C-6BDC-89BA-6F15-55EE84375AB2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2"/>
          <a:stretch>
            <a:fillRect/>
          </a:stretch>
        </p:blipFill>
        <p:spPr>
          <a:xfrm>
            <a:off x="4730597" y="1143001"/>
            <a:ext cx="7215597" cy="4141308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17A0817-1998-819F-CEAB-F5AD93D50699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245806" y="1253331"/>
            <a:ext cx="4445000" cy="4351337"/>
          </a:xfrm>
        </p:spPr>
        <p:txBody>
          <a:bodyPr/>
          <a:lstStyle/>
          <a:p>
            <a:r>
              <a:rPr lang="en-US" dirty="0"/>
              <a:t>The edges of our circles don’t have to be binary, yes/no</a:t>
            </a:r>
          </a:p>
          <a:p>
            <a:r>
              <a:rPr lang="en-US" dirty="0"/>
              <a:t>They can have a gradient probability between 0 and 1, where it’s higher closer to the point and lower further away </a:t>
            </a:r>
          </a:p>
        </p:txBody>
      </p:sp>
    </p:spTree>
    <p:extLst>
      <p:ext uri="{BB962C8B-B14F-4D97-AF65-F5344CB8AC3E}">
        <p14:creationId xmlns:p14="http://schemas.microsoft.com/office/powerpoint/2010/main" val="2152508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6928DC-ED96-D79F-C094-0664C5540B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Connectivity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471B3B-BB98-D5F6-A6D1-8BC193801610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20186" y="1279526"/>
            <a:ext cx="3971479" cy="4576763"/>
          </a:xfrm>
        </p:spPr>
        <p:txBody>
          <a:bodyPr/>
          <a:lstStyle/>
          <a:p>
            <a:r>
              <a:rPr lang="en-US" dirty="0"/>
              <a:t>With just “fuzziness” there is the possibility that points could be isolated</a:t>
            </a:r>
          </a:p>
          <a:p>
            <a:endParaRPr lang="en-US" dirty="0"/>
          </a:p>
          <a:p>
            <a:r>
              <a:rPr 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It is a requirement that at any point on the manifold there is some sufficiently small neighborhood of the point that </a:t>
            </a:r>
            <a:r>
              <a:rPr lang="en-US" b="0" i="1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is</a:t>
            </a:r>
            <a:r>
              <a:rPr 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 connected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3FF8D26-105E-AF1F-8F3C-EFE0EDB85D30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2"/>
          <a:srcRect l="-1287" r="-179"/>
          <a:stretch/>
        </p:blipFill>
        <p:spPr>
          <a:xfrm>
            <a:off x="4591665" y="1166337"/>
            <a:ext cx="7429510" cy="4202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9240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A6492-7CF6-756F-8982-EDC4F7CE67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935" y="151638"/>
            <a:ext cx="11020233" cy="991363"/>
          </a:xfrm>
        </p:spPr>
        <p:txBody>
          <a:bodyPr/>
          <a:lstStyle/>
          <a:p>
            <a:r>
              <a:rPr lang="en-US" dirty="0"/>
              <a:t>Resolving Disagreements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1CCAB9-11CF-FBB3-31E3-98CE14B9BE87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dirty="0"/>
              <a:t>Fuzziness and local connectivity can end up creating simplexes that disagree with each other, especially with weighted edges</a:t>
            </a:r>
          </a:p>
          <a:p>
            <a:pPr lvl="1"/>
            <a:r>
              <a:rPr lang="en-US" dirty="0"/>
              <a:t>In t-SNE, we just averaged the Euclidean distances</a:t>
            </a:r>
          </a:p>
          <a:p>
            <a:pPr lvl="1"/>
            <a:r>
              <a:rPr lang="en-US" dirty="0"/>
              <a:t>In the world of fuzzy simplicial sets, you just take the fuzzy union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234EAC-5491-2EFF-B167-092C0B1B48D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To merge two disagreeing edges with weight </a:t>
            </a:r>
            <a:r>
              <a:rPr lang="en-US" i="1" dirty="0"/>
              <a:t>a</a:t>
            </a:r>
            <a:r>
              <a:rPr lang="en-US" dirty="0"/>
              <a:t> and </a:t>
            </a:r>
            <a:r>
              <a:rPr lang="en-US" i="1" dirty="0"/>
              <a:t>b</a:t>
            </a:r>
            <a:r>
              <a:rPr lang="en-US" dirty="0"/>
              <a:t> then we should have a single edge with combined weight a+ b – a </a:t>
            </a:r>
            <a:r>
              <a:rPr lang="en-US" dirty="0">
                <a:latin typeface="Dante" panose="02020502050200020203" pitchFamily="18" charset="0"/>
              </a:rPr>
              <a:t>· </a:t>
            </a:r>
            <a:r>
              <a:rPr lang="en-US" dirty="0"/>
              <a:t>b</a:t>
            </a:r>
          </a:p>
          <a:p>
            <a:pPr lvl="1"/>
            <a:r>
              <a:rPr lang="en-US" dirty="0"/>
              <a:t>This is the equation for joint probability</a:t>
            </a:r>
          </a:p>
          <a:p>
            <a:r>
              <a:rPr lang="en-US" dirty="0"/>
              <a:t>Weights are the probabilities that a connection between two points (“edge”) exists. The combined weight is then the probability that it exists.</a:t>
            </a:r>
          </a:p>
        </p:txBody>
      </p:sp>
    </p:spTree>
    <p:extLst>
      <p:ext uri="{BB962C8B-B14F-4D97-AF65-F5344CB8AC3E}">
        <p14:creationId xmlns:p14="http://schemas.microsoft.com/office/powerpoint/2010/main" val="1779915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3">
            <a:extLst>
              <a:ext uri="{FF2B5EF4-FFF2-40B4-BE49-F238E27FC236}">
                <a16:creationId xmlns:a16="http://schemas.microsoft.com/office/drawing/2014/main" id="{2D97DC8C-345D-3500-C6CC-7B1CF9CAC4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2" b="369"/>
          <a:stretch/>
        </p:blipFill>
        <p:spPr>
          <a:xfrm>
            <a:off x="131610" y="949088"/>
            <a:ext cx="5964390" cy="341165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2824DEB-6C59-0653-7E85-0B6B886649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7717" y="949088"/>
            <a:ext cx="5944283" cy="341165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16F553CE-56D0-0884-5364-19A0620D3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834ADDE6-31AB-17F3-BD07-16AC9C360A6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64555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358491-9F36-5BD6-4478-4055BC7F7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Creating and connecting the low-dimensional representation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018FF8-8A7D-B9B8-BAA4-480FDD8DAF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Unlike step 1, the distance on the manifold needs to be a standard (Euclidean or otherwise) distance, not a varying radius </a:t>
            </a:r>
          </a:p>
          <a:p>
            <a:r>
              <a:rPr lang="en-US" sz="2400" dirty="0"/>
              <a:t>The nearest neighbor in step 1 needs to be globally true across the high and low manifolds as we optimize</a:t>
            </a:r>
          </a:p>
          <a:p>
            <a:pPr algn="l"/>
            <a:r>
              <a:rPr lang="en-US" sz="2400" dirty="0"/>
              <a:t>Both the high and low dimensional structures share the same 0-simplices (single points), so we can do a neat trick:</a:t>
            </a:r>
          </a:p>
          <a:p>
            <a:pPr lvl="1"/>
            <a:r>
              <a:rPr lang="en-US" sz="2000" dirty="0"/>
              <a:t>We have probabilities of each 1-simplex (single edge) simply existing</a:t>
            </a:r>
          </a:p>
          <a:p>
            <a:pPr lvl="1"/>
            <a:r>
              <a:rPr lang="en-US" sz="2000" dirty="0"/>
              <a:t>That means we have two vectors of probabilities that are Bernoulli variables</a:t>
            </a:r>
          </a:p>
          <a:p>
            <a:pPr lvl="1"/>
            <a:r>
              <a:rPr lang="en-US" sz="2000" dirty="0"/>
              <a:t>That let’s us use Cross-Entropy as a cost function to match up the low-dimensional graph to the high dimensional data</a:t>
            </a:r>
            <a:br>
              <a:rPr lang="en-US" sz="1600" dirty="0"/>
            </a:b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218583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F1690F-0552-0C7E-DDB6-AA56F89BED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690" y="151638"/>
            <a:ext cx="10990478" cy="991363"/>
          </a:xfrm>
        </p:spPr>
        <p:txBody>
          <a:bodyPr anchor="ctr">
            <a:normAutofit/>
          </a:bodyPr>
          <a:lstStyle/>
          <a:p>
            <a:r>
              <a:rPr lang="en-US" dirty="0"/>
              <a:t>PCA Dimension Reduction</a:t>
            </a:r>
          </a:p>
        </p:txBody>
      </p:sp>
      <p:sp>
        <p:nvSpPr>
          <p:cNvPr id="14" name="Slide Number Placeholder 2">
            <a:extLst>
              <a:ext uri="{FF2B5EF4-FFF2-40B4-BE49-F238E27FC236}">
                <a16:creationId xmlns:a16="http://schemas.microsoft.com/office/drawing/2014/main" id="{4016B472-EDD2-61DC-1F1C-14E9BF8C52B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398999" y="6353128"/>
            <a:ext cx="600438" cy="365125"/>
          </a:xfrm>
        </p:spPr>
        <p:txBody>
          <a:bodyPr/>
          <a:lstStyle/>
          <a:p>
            <a:pPr defTabSz="608486" fontAlgn="base">
              <a:spcBef>
                <a:spcPct val="50000"/>
              </a:spcBef>
              <a:spcAft>
                <a:spcPct val="0"/>
              </a:spcAft>
            </a:pPr>
            <a:fld id="{81BF0B4E-CE60-AB48-9D7E-4434414A7C38}" type="slidenum">
              <a:rPr lang="en-US" smtClean="0">
                <a:solidFill>
                  <a:srgbClr val="FFFFFF"/>
                </a:solidFill>
              </a:rPr>
              <a:pPr defTabSz="608486" fontAlgn="base">
                <a:spcBef>
                  <a:spcPct val="50000"/>
                </a:spcBef>
                <a:spcAft>
                  <a:spcPct val="0"/>
                </a:spcAft>
              </a:pPr>
              <a:t>3</a:t>
            </a:fld>
            <a:endParaRPr lang="en-US">
              <a:solidFill>
                <a:srgbClr val="FFFFFF"/>
              </a:solidFill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B7CE73A-B93C-3124-E52E-B45E8BA4F4AA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 rotWithShape="1">
          <a:blip r:embed="rId2"/>
          <a:srcRect l="-3109" t="-9043" r="-12268" b="-8554"/>
          <a:stretch/>
        </p:blipFill>
        <p:spPr>
          <a:xfrm>
            <a:off x="620184" y="1279526"/>
            <a:ext cx="6410536" cy="4576763"/>
          </a:xfrm>
          <a:prstGeom prst="rect">
            <a:avLst/>
          </a:prstGeom>
          <a:noFill/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0B5FC8B-F849-8412-575E-9D3435F6E857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 rotWithShape="1">
          <a:blip r:embed="rId3"/>
          <a:srcRect r="16196" b="2"/>
          <a:stretch/>
        </p:blipFill>
        <p:spPr>
          <a:xfrm>
            <a:off x="6634957" y="1279525"/>
            <a:ext cx="5364480" cy="457676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223825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319C2D-3B53-867D-0C4D-0515AC7883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Cross-entropy importance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E91FFF0-A20F-20B1-8878-66EA202808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67000" y="1726704"/>
            <a:ext cx="6858000" cy="609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B5F6A9F-E713-1E38-6181-74AF23DBD129}"/>
              </a:ext>
            </a:extLst>
          </p:cNvPr>
          <p:cNvSpPr txBox="1"/>
          <p:nvPr/>
        </p:nvSpPr>
        <p:spPr>
          <a:xfrm>
            <a:off x="570271" y="6311900"/>
            <a:ext cx="11277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https://towardsdatascience.com/how-exactly-umap-works-13e3040e1668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B4B3AF0-DBB8-6029-92FA-578F33D166A8}"/>
              </a:ext>
            </a:extLst>
          </p:cNvPr>
          <p:cNvCxnSpPr>
            <a:cxnSpLocks/>
          </p:cNvCxnSpPr>
          <p:nvPr/>
        </p:nvCxnSpPr>
        <p:spPr>
          <a:xfrm flipV="1">
            <a:off x="4846648" y="2409910"/>
            <a:ext cx="0" cy="45127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212D8A2-F42E-B37A-1EE0-470752FEC7B2}"/>
              </a:ext>
            </a:extLst>
          </p:cNvPr>
          <p:cNvCxnSpPr>
            <a:cxnSpLocks/>
          </p:cNvCxnSpPr>
          <p:nvPr/>
        </p:nvCxnSpPr>
        <p:spPr>
          <a:xfrm flipV="1">
            <a:off x="8754970" y="2620835"/>
            <a:ext cx="0" cy="43699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923079A-63C7-C0D8-ECC1-D37AE1E6C0B8}"/>
              </a:ext>
            </a:extLst>
          </p:cNvPr>
          <p:cNvSpPr txBox="1"/>
          <p:nvPr/>
        </p:nvSpPr>
        <p:spPr>
          <a:xfrm>
            <a:off x="2828619" y="2988919"/>
            <a:ext cx="4476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Attractive force when there are large weights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F4E9EAE-729B-11C8-4A4E-DB7E420B58FD}"/>
              </a:ext>
            </a:extLst>
          </p:cNvPr>
          <p:cNvSpPr txBox="1"/>
          <p:nvPr/>
        </p:nvSpPr>
        <p:spPr>
          <a:xfrm>
            <a:off x="7814800" y="3057832"/>
            <a:ext cx="3538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Repulsive force weights are small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F2DBD66-3F4B-A4AD-68B3-B4006B923D47}"/>
              </a:ext>
            </a:extLst>
          </p:cNvPr>
          <p:cNvSpPr txBox="1"/>
          <p:nvPr/>
        </p:nvSpPr>
        <p:spPr>
          <a:xfrm>
            <a:off x="838200" y="4044172"/>
            <a:ext cx="69378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This has nicer features that the KL-divergence and means that both local and global features are maintained.</a:t>
            </a:r>
          </a:p>
        </p:txBody>
      </p:sp>
    </p:spTree>
    <p:extLst>
      <p:ext uri="{BB962C8B-B14F-4D97-AF65-F5344CB8AC3E}">
        <p14:creationId xmlns:p14="http://schemas.microsoft.com/office/powerpoint/2010/main" val="8302687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972948F-0189-B1F6-860D-69C567AB4D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608486" fontAlgn="base">
              <a:spcBef>
                <a:spcPct val="50000"/>
              </a:spcBef>
              <a:spcAft>
                <a:spcPct val="0"/>
              </a:spcAft>
            </a:pPr>
            <a:fld id="{81BF0B4E-CE60-AB48-9D7E-4434414A7C38}" type="slidenum">
              <a:rPr lang="en-US" smtClean="0">
                <a:solidFill>
                  <a:srgbClr val="FFFFFF"/>
                </a:solidFill>
              </a:rPr>
              <a:pPr defTabSz="608486" fontAlgn="base">
                <a:spcBef>
                  <a:spcPct val="50000"/>
                </a:spcBef>
                <a:spcAft>
                  <a:spcPct val="0"/>
                </a:spcAft>
              </a:pPr>
              <a:t>31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5508BB4-1650-7287-83E8-B93CBD1DD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PCA vs t-SNE vs UMAP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5448E9FD-E0B1-4ECE-9017-68DC1E80483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65516846"/>
              </p:ext>
            </p:extLst>
          </p:nvPr>
        </p:nvGraphicFramePr>
        <p:xfrm>
          <a:off x="619125" y="1228725"/>
          <a:ext cx="10990260" cy="3474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7565">
                  <a:extLst>
                    <a:ext uri="{9D8B030D-6E8A-4147-A177-3AD203B41FA5}">
                      <a16:colId xmlns:a16="http://schemas.microsoft.com/office/drawing/2014/main" val="2741564770"/>
                    </a:ext>
                  </a:extLst>
                </a:gridCol>
                <a:gridCol w="2747565">
                  <a:extLst>
                    <a:ext uri="{9D8B030D-6E8A-4147-A177-3AD203B41FA5}">
                      <a16:colId xmlns:a16="http://schemas.microsoft.com/office/drawing/2014/main" val="1716629463"/>
                    </a:ext>
                  </a:extLst>
                </a:gridCol>
                <a:gridCol w="2747565">
                  <a:extLst>
                    <a:ext uri="{9D8B030D-6E8A-4147-A177-3AD203B41FA5}">
                      <a16:colId xmlns:a16="http://schemas.microsoft.com/office/drawing/2014/main" val="26956881"/>
                    </a:ext>
                  </a:extLst>
                </a:gridCol>
                <a:gridCol w="2747565">
                  <a:extLst>
                    <a:ext uri="{9D8B030D-6E8A-4147-A177-3AD203B41FA5}">
                      <a16:colId xmlns:a16="http://schemas.microsoft.com/office/drawing/2014/main" val="10031201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Characteristic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t-SNE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UMAP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06921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Speed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Fast and computationally cheap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Slow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Fast-</a:t>
                      </a:r>
                      <a:r>
                        <a:rPr lang="en-US" sz="1800" dirty="0" err="1"/>
                        <a:t>ish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25837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Pros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Reasonably intuitive Good for linear relationships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Good with neighborhood definition, handles non-linearity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Good in illustrating local relationships while preserving global structure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12037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Cons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Bad with outliers, cannot see non-linear clusters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Globally ok, but distance between final clusters is not meaningful, hyperparameter setting can be confusing/wrong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Requires hyperparameters, non-deterministic (repeated UMAPs won’t look the same)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6705692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D9BDBA04-A015-6C68-711E-2D314AFC17D1}"/>
              </a:ext>
            </a:extLst>
          </p:cNvPr>
          <p:cNvSpPr txBox="1"/>
          <p:nvPr/>
        </p:nvSpPr>
        <p:spPr>
          <a:xfrm>
            <a:off x="405414" y="5444609"/>
            <a:ext cx="113811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https://towardsdatascience.com/dimensionality-reduction-for-data-visualization-pca-vs-tsne-vs-umap-be4aa7b1cb29</a:t>
            </a:r>
          </a:p>
        </p:txBody>
      </p:sp>
    </p:spTree>
    <p:extLst>
      <p:ext uri="{BB962C8B-B14F-4D97-AF65-F5344CB8AC3E}">
        <p14:creationId xmlns:p14="http://schemas.microsoft.com/office/powerpoint/2010/main" val="22113982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3871CF-6396-BC0A-E78B-3A21EBB98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t-SNE and UMAP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8FCD01-EEAA-9B42-09BF-848CE69A40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Live Demo</a:t>
            </a:r>
            <a:endParaRPr lang="en-US" dirty="0">
              <a:hlinkClick r:id="rId2"/>
            </a:endParaRPr>
          </a:p>
          <a:p>
            <a:r>
              <a:rPr lang="en-US" dirty="0">
                <a:hlinkClick r:id="rId2"/>
              </a:rPr>
              <a:t>https://pair-code.github.io/understanding-umap/#:~:text=UMAP%2C%20at%20its%20core%2C%20works,as%20structurally%20similar%20as%20possible</a:t>
            </a:r>
            <a:r>
              <a:rPr lang="en-US" dirty="0"/>
              <a:t>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35155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5E54586-B1B1-2CF8-3DA8-922615C06F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Heatmaps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9255CFB-1EEA-FABC-8135-35ADFA18A0B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590338" y="6353175"/>
            <a:ext cx="601662" cy="365125"/>
          </a:xfrm>
        </p:spPr>
        <p:txBody>
          <a:bodyPr/>
          <a:lstStyle/>
          <a:p>
            <a:pPr defTabSz="608486" fontAlgn="base">
              <a:spcBef>
                <a:spcPct val="50000"/>
              </a:spcBef>
              <a:spcAft>
                <a:spcPct val="0"/>
              </a:spcAft>
            </a:pPr>
            <a:fld id="{81BF0B4E-CE60-AB48-9D7E-4434414A7C38}" type="slidenum">
              <a:rPr lang="en-US" smtClean="0">
                <a:solidFill>
                  <a:srgbClr val="FFFFFF"/>
                </a:solidFill>
              </a:rPr>
              <a:pPr defTabSz="608486" fontAlgn="base">
                <a:spcBef>
                  <a:spcPct val="50000"/>
                </a:spcBef>
                <a:spcAft>
                  <a:spcPct val="0"/>
                </a:spcAft>
              </a:pPr>
              <a:t>33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7776876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CF5102-F6A6-45E6-B273-CDFB78913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Viz and Clustering: Dendrograms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EE3FBF-60BE-C408-E7D9-9AD1B9BD5A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Remember Euclidean Distances?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3D119DCE-9D61-CBBA-226D-5E8D2123AE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2964" y="1752033"/>
            <a:ext cx="6143348" cy="3170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Start from the bottom up, plotting the smallest distance first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 and c have the smallest distance at 1. </a:t>
            </a:r>
            <a:endParaRPr lang="en-US" alt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next smallest distance is 1.414, shared by both b and d and a and d, but b is already grouped with c,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 a and d are plotted.  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All items have been grouped so the highest Euclidean distance (2 in this case)  is plotted to connect the two groups.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217" name="Picture 42">
            <a:extLst>
              <a:ext uri="{FF2B5EF4-FFF2-40B4-BE49-F238E27FC236}">
                <a16:creationId xmlns:a16="http://schemas.microsoft.com/office/drawing/2014/main" id="{2DF5F107-7A9C-D9FA-03D9-259E1D4792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0169" y="1328598"/>
            <a:ext cx="5335428" cy="40169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B9558CA-C3E5-53F0-C096-13DA7AC652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7313588"/>
              </p:ext>
            </p:extLst>
          </p:nvPr>
        </p:nvGraphicFramePr>
        <p:xfrm>
          <a:off x="1854334" y="4774004"/>
          <a:ext cx="2856047" cy="118770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29671">
                  <a:extLst>
                    <a:ext uri="{9D8B030D-6E8A-4147-A177-3AD203B41FA5}">
                      <a16:colId xmlns:a16="http://schemas.microsoft.com/office/drawing/2014/main" val="2010156210"/>
                    </a:ext>
                  </a:extLst>
                </a:gridCol>
                <a:gridCol w="808792">
                  <a:extLst>
                    <a:ext uri="{9D8B030D-6E8A-4147-A177-3AD203B41FA5}">
                      <a16:colId xmlns:a16="http://schemas.microsoft.com/office/drawing/2014/main" val="698322015"/>
                    </a:ext>
                  </a:extLst>
                </a:gridCol>
                <a:gridCol w="808792">
                  <a:extLst>
                    <a:ext uri="{9D8B030D-6E8A-4147-A177-3AD203B41FA5}">
                      <a16:colId xmlns:a16="http://schemas.microsoft.com/office/drawing/2014/main" val="3153941541"/>
                    </a:ext>
                  </a:extLst>
                </a:gridCol>
                <a:gridCol w="808792">
                  <a:extLst>
                    <a:ext uri="{9D8B030D-6E8A-4147-A177-3AD203B41FA5}">
                      <a16:colId xmlns:a16="http://schemas.microsoft.com/office/drawing/2014/main" val="2596729056"/>
                    </a:ext>
                  </a:extLst>
                </a:gridCol>
              </a:tblGrid>
              <a:tr h="17994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en-US" sz="18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a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b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c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311088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b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2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83275593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c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1.732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1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05139697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d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1.414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1.414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1.732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6534233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64733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CF5102-F6A6-45E6-B273-CDFB78913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Heatmaps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C6EFC2-4064-3F00-0813-D2D4C56F27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750"/>
          <a:stretch/>
        </p:blipFill>
        <p:spPr>
          <a:xfrm>
            <a:off x="345112" y="2029624"/>
            <a:ext cx="5269108" cy="1154913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FFF6E75-3FDF-9D02-7CCA-C93F9C6DFC36}"/>
              </a:ext>
            </a:extLst>
          </p:cNvPr>
          <p:cNvCxnSpPr>
            <a:cxnSpLocks/>
          </p:cNvCxnSpPr>
          <p:nvPr/>
        </p:nvCxnSpPr>
        <p:spPr>
          <a:xfrm flipV="1">
            <a:off x="5309419" y="1322773"/>
            <a:ext cx="1881494" cy="48636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A43A1EE6-9972-A9A3-1C24-4DD6ADC075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6750"/>
          <a:stretch/>
        </p:blipFill>
        <p:spPr>
          <a:xfrm>
            <a:off x="345112" y="3184537"/>
            <a:ext cx="5269108" cy="115491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C55C36B-5D06-D125-63A9-9BF5C5C120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061" r="19010" b="12837"/>
          <a:stretch/>
        </p:blipFill>
        <p:spPr>
          <a:xfrm>
            <a:off x="7696939" y="3117497"/>
            <a:ext cx="4083729" cy="278125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A50A968-6B8E-7329-D99A-15A4D1C2E33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999" r="19361" b="12837"/>
          <a:stretch/>
        </p:blipFill>
        <p:spPr>
          <a:xfrm>
            <a:off x="7586236" y="195684"/>
            <a:ext cx="3986074" cy="2781257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97B80F5-86A7-C858-64BF-2BE5D347AC40}"/>
              </a:ext>
            </a:extLst>
          </p:cNvPr>
          <p:cNvCxnSpPr>
            <a:cxnSpLocks/>
          </p:cNvCxnSpPr>
          <p:nvPr/>
        </p:nvCxnSpPr>
        <p:spPr>
          <a:xfrm>
            <a:off x="5614220" y="3853086"/>
            <a:ext cx="186077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6DC9A35A-5D5D-B74B-8C2C-3068291BECEE}"/>
              </a:ext>
            </a:extLst>
          </p:cNvPr>
          <p:cNvSpPr txBox="1"/>
          <p:nvPr/>
        </p:nvSpPr>
        <p:spPr>
          <a:xfrm>
            <a:off x="619690" y="4625266"/>
            <a:ext cx="64646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Centering and scaling is almost often required to put samples/subjects on the same footing</a:t>
            </a:r>
          </a:p>
          <a:p>
            <a:endParaRPr lang="en-US" dirty="0"/>
          </a:p>
          <a:p>
            <a:r>
              <a:rPr lang="en-US" dirty="0"/>
              <a:t>These are effectively z-scores (subtract the mean, divide by SD)</a:t>
            </a:r>
          </a:p>
        </p:txBody>
      </p:sp>
    </p:spTree>
    <p:extLst>
      <p:ext uri="{BB962C8B-B14F-4D97-AF65-F5344CB8AC3E}">
        <p14:creationId xmlns:p14="http://schemas.microsoft.com/office/powerpoint/2010/main" val="962014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1E28E01C-F731-4146-81FE-492A4E8AC031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Agglomerative clustering on the direction of interest (in this case, the rows) informs the dendrogram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Because we are comparing vectors, we use Euclidean distance</a:t>
            </a:r>
          </a:p>
          <a:p>
            <a:pPr marL="1333460" lvl="1" indent="-342900">
              <a:buFont typeface="Arial" panose="020B0604020202020204" pitchFamily="34" charset="0"/>
              <a:buChar char="•"/>
            </a:pPr>
            <a:r>
              <a:rPr lang="en-US" dirty="0"/>
              <a:t>There are a few different algorithms</a:t>
            </a:r>
          </a:p>
          <a:p>
            <a:pPr marL="1333460" lvl="1" indent="-342900">
              <a:buFont typeface="Arial" panose="020B0604020202020204" pitchFamily="34" charset="0"/>
              <a:buChar char="•"/>
            </a:pPr>
            <a:r>
              <a:rPr lang="en-US" dirty="0"/>
              <a:t>With small samples, very little difference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We can interpret this clustering of the heatmap as which clones behave more like each other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2095608-40CC-E0B5-4F06-730427F23C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Heatmaps and Dendrograms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26E3CB6-70F0-A51F-9765-CD9FFDFF820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608486" fontAlgn="base">
              <a:spcBef>
                <a:spcPct val="50000"/>
              </a:spcBef>
              <a:spcAft>
                <a:spcPct val="0"/>
              </a:spcAft>
            </a:pPr>
            <a:fld id="{81BF0B4E-CE60-AB48-9D7E-4434414A7C38}" type="slidenum">
              <a:rPr lang="en-US" smtClean="0">
                <a:solidFill>
                  <a:srgbClr val="FFFFFF"/>
                </a:solidFill>
              </a:rPr>
              <a:pPr defTabSz="608486" fontAlgn="base">
                <a:spcBef>
                  <a:spcPct val="50000"/>
                </a:spcBef>
                <a:spcAft>
                  <a:spcPct val="0"/>
                </a:spcAft>
              </a:pPr>
              <a:t>36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CC35C91F-D714-1D4D-0672-16967CC7728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pic>
        <p:nvPicPr>
          <p:cNvPr id="12" name="Content Placeholder 4">
            <a:extLst>
              <a:ext uri="{FF2B5EF4-FFF2-40B4-BE49-F238E27FC236}">
                <a16:creationId xmlns:a16="http://schemas.microsoft.com/office/drawing/2014/main" id="{D140CDBD-36DB-A6F7-7B8A-860AEA0043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482" r="23556" b="11767"/>
          <a:stretch/>
        </p:blipFill>
        <p:spPr>
          <a:xfrm>
            <a:off x="777286" y="1928454"/>
            <a:ext cx="5184870" cy="344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314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1E28E01C-F731-4146-81FE-492A4E8AC031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We can also cluster in the column direction and see which cell types are most similar across clones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We could also look at both </a:t>
            </a:r>
            <a:r>
              <a:rPr lang="en-US" dirty="0" err="1"/>
              <a:t>simultanously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2095608-40CC-E0B5-4F06-730427F23C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Heatmaps and Dendrograms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26E3CB6-70F0-A51F-9765-CD9FFDFF820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608486" fontAlgn="base">
              <a:spcBef>
                <a:spcPct val="50000"/>
              </a:spcBef>
              <a:spcAft>
                <a:spcPct val="0"/>
              </a:spcAft>
            </a:pPr>
            <a:fld id="{81BF0B4E-CE60-AB48-9D7E-4434414A7C38}" type="slidenum">
              <a:rPr lang="en-US" smtClean="0">
                <a:solidFill>
                  <a:srgbClr val="FFFFFF"/>
                </a:solidFill>
              </a:rPr>
              <a:pPr defTabSz="608486" fontAlgn="base">
                <a:spcBef>
                  <a:spcPct val="50000"/>
                </a:spcBef>
                <a:spcAft>
                  <a:spcPct val="0"/>
                </a:spcAft>
              </a:pPr>
              <a:t>37</a:t>
            </a:fld>
            <a:endParaRPr lang="en-US">
              <a:solidFill>
                <a:srgbClr val="FFFFFF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31573B-5C66-F504-7DAE-740921A054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379" r="23560" b="4660"/>
          <a:stretch/>
        </p:blipFill>
        <p:spPr>
          <a:xfrm>
            <a:off x="1130710" y="1288406"/>
            <a:ext cx="3772594" cy="4281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9049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19509C0-7535-FE52-3A0A-4DA44DE80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Topics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F0E570F-8F2C-D753-CA0C-04D58A57E39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590338" y="6353175"/>
            <a:ext cx="601662" cy="365125"/>
          </a:xfrm>
        </p:spPr>
        <p:txBody>
          <a:bodyPr/>
          <a:lstStyle/>
          <a:p>
            <a:pPr defTabSz="608486" fontAlgn="base">
              <a:spcBef>
                <a:spcPct val="50000"/>
              </a:spcBef>
              <a:spcAft>
                <a:spcPct val="0"/>
              </a:spcAft>
            </a:pPr>
            <a:fld id="{81BF0B4E-CE60-AB48-9D7E-4434414A7C38}" type="slidenum">
              <a:rPr lang="en-US" smtClean="0">
                <a:solidFill>
                  <a:srgbClr val="FFFFFF"/>
                </a:solidFill>
              </a:rPr>
              <a:pPr defTabSz="608486" fontAlgn="base">
                <a:spcBef>
                  <a:spcPct val="50000"/>
                </a:spcBef>
                <a:spcAft>
                  <a:spcPct val="0"/>
                </a:spcAft>
              </a:pPr>
              <a:t>38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1876884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247B44-A23D-BE6A-BA3F-8EC731761F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Automated Gating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5FBECA-8347-DB27-953C-EB143D3DB4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Automated gating</a:t>
            </a:r>
          </a:p>
          <a:p>
            <a:r>
              <a:rPr lang="en-US" dirty="0"/>
              <a:t>	FlowJo plug-in EZ-DAFI</a:t>
            </a:r>
          </a:p>
          <a:p>
            <a:r>
              <a:rPr lang="en-US" dirty="0"/>
              <a:t>	Shiny app by </a:t>
            </a:r>
            <a:r>
              <a:rPr lang="en-US" dirty="0" err="1"/>
              <a:t>Pharmalex</a:t>
            </a:r>
            <a:endParaRPr lang="en-US" dirty="0"/>
          </a:p>
          <a:p>
            <a:endParaRPr lang="en-US" dirty="0"/>
          </a:p>
          <a:p>
            <a:r>
              <a:rPr lang="en-US" dirty="0"/>
              <a:t>Statistician concerns</a:t>
            </a:r>
          </a:p>
          <a:p>
            <a:r>
              <a:rPr lang="en-US" dirty="0"/>
              <a:t>	Operator error/bias</a:t>
            </a:r>
          </a:p>
          <a:p>
            <a:r>
              <a:rPr lang="en-US" dirty="0"/>
              <a:t>	Quality of the automated gating algorithm</a:t>
            </a:r>
          </a:p>
          <a:p>
            <a:endParaRPr lang="en-US" dirty="0"/>
          </a:p>
          <a:p>
            <a:r>
              <a:rPr lang="en-US" dirty="0"/>
              <a:t>Discuss?</a:t>
            </a:r>
          </a:p>
        </p:txBody>
      </p:sp>
    </p:spTree>
    <p:extLst>
      <p:ext uri="{BB962C8B-B14F-4D97-AF65-F5344CB8AC3E}">
        <p14:creationId xmlns:p14="http://schemas.microsoft.com/office/powerpoint/2010/main" val="39611458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43D81D-2CAC-6DB5-3FC6-87BF5F858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Toy Example, Grape Varieties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AE39756-D63E-25DC-6029-C2F1889C5C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0606" y="1472565"/>
            <a:ext cx="5366754" cy="45259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998EE59-4CB5-9BD9-7468-41E799B19D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500" b="10678"/>
          <a:stretch/>
        </p:blipFill>
        <p:spPr>
          <a:xfrm>
            <a:off x="5824750" y="1625626"/>
            <a:ext cx="6186644" cy="4219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35992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DCAB7D-744A-DFF8-3DA1-200135E969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608486" fontAlgn="base">
              <a:spcBef>
                <a:spcPct val="50000"/>
              </a:spcBef>
              <a:spcAft>
                <a:spcPct val="0"/>
              </a:spcAft>
            </a:pPr>
            <a:fld id="{81BF0B4E-CE60-AB48-9D7E-4434414A7C38}" type="slidenum">
              <a:rPr lang="en-US" smtClean="0">
                <a:solidFill>
                  <a:srgbClr val="FFFFFF"/>
                </a:solidFill>
              </a:rPr>
              <a:pPr defTabSz="608486" fontAlgn="base">
                <a:spcBef>
                  <a:spcPct val="50000"/>
                </a:spcBef>
                <a:spcAft>
                  <a:spcPct val="0"/>
                </a:spcAft>
              </a:pPr>
              <a:t>40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8141B59-9FCA-3601-56C4-F3AAB0F4B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transformation in FlowJo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F4C408-3D67-2B0A-D2C1-C7C3C6BD00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9693" y="1229455"/>
            <a:ext cx="7078965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Log-transformation: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log(x)</a:t>
            </a:r>
          </a:p>
          <a:p>
            <a:pPr lvl="1"/>
            <a:r>
              <a:rPr lang="en-US" dirty="0"/>
              <a:t>pros: historical, intuitive, easy</a:t>
            </a:r>
          </a:p>
          <a:p>
            <a:pPr lvl="1"/>
            <a:r>
              <a:rPr lang="en-US" dirty="0"/>
              <a:t>cons: can’t handle 0 and negative values, piles low values up close to 0</a:t>
            </a:r>
          </a:p>
          <a:p>
            <a:r>
              <a:rPr lang="en-US" dirty="0"/>
              <a:t>Bi-exponential / “</a:t>
            </a:r>
            <a:r>
              <a:rPr lang="en-US" dirty="0" err="1"/>
              <a:t>logicle</a:t>
            </a:r>
            <a:r>
              <a:rPr lang="en-US" dirty="0"/>
              <a:t>”: </a:t>
            </a:r>
          </a:p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S(a, b, c, d, f) =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ae</a:t>
            </a:r>
            <a:r>
              <a:rPr lang="en-US" i="1" baseline="30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bx</a:t>
            </a:r>
            <a:r>
              <a:rPr lang="en-US" i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ce</a:t>
            </a:r>
            <a:r>
              <a:rPr lang="en-US" i="1" baseline="30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dx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+f</a:t>
            </a:r>
          </a:p>
          <a:p>
            <a:pPr lvl="1"/>
            <a:r>
              <a:rPr lang="en-US" dirty="0"/>
              <a:t>based on the hyperbolic sine function, linear near 0</a:t>
            </a:r>
          </a:p>
          <a:p>
            <a:pPr lvl="2"/>
            <a:r>
              <a:rPr lang="en-US" dirty="0" err="1"/>
              <a:t>Sinh</a:t>
            </a:r>
            <a:r>
              <a:rPr lang="en-US" dirty="0"/>
              <a:t>(x) = (e</a:t>
            </a:r>
            <a:r>
              <a:rPr lang="en-US" baseline="30000" dirty="0"/>
              <a:t>x</a:t>
            </a:r>
            <a:r>
              <a:rPr lang="en-US" dirty="0"/>
              <a:t> – e</a:t>
            </a:r>
            <a:r>
              <a:rPr lang="en-US" baseline="30000" dirty="0"/>
              <a:t>-x</a:t>
            </a:r>
            <a:r>
              <a:rPr lang="en-US" dirty="0"/>
              <a:t>)/2</a:t>
            </a:r>
          </a:p>
          <a:p>
            <a:pPr lvl="1"/>
            <a:r>
              <a:rPr lang="en-US" dirty="0"/>
              <a:t>5 parameters are fixed and represent:</a:t>
            </a:r>
          </a:p>
          <a:p>
            <a:pPr lvl="2"/>
            <a:r>
              <a:rPr lang="en-US" dirty="0"/>
              <a:t>Max data value in displayed scale (T)</a:t>
            </a:r>
          </a:p>
          <a:p>
            <a:pPr lvl="2"/>
            <a:r>
              <a:rPr lang="en-US" dirty="0"/>
              <a:t>Range of display in relation to width of high data value decades (M, m)</a:t>
            </a:r>
          </a:p>
          <a:p>
            <a:pPr lvl="2"/>
            <a:r>
              <a:rPr lang="en-US" dirty="0"/>
              <a:t>Strength and range of linearization around 0 (W, w)</a:t>
            </a:r>
          </a:p>
          <a:p>
            <a:pPr lvl="2"/>
            <a:r>
              <a:rPr lang="en-US" dirty="0"/>
              <a:t>Range of negative values to be included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19D19C-CEA9-DFD7-2017-DB042240E6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2744" y="379981"/>
            <a:ext cx="3904616" cy="5708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36669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1C52AEB1-9AAC-0D55-D5A1-8E44D471AD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690" y="151638"/>
            <a:ext cx="10990478" cy="991363"/>
          </a:xfrm>
        </p:spPr>
        <p:txBody>
          <a:bodyPr>
            <a:normAutofit fontScale="90000"/>
          </a:bodyPr>
          <a:lstStyle/>
          <a:p>
            <a:r>
              <a:rPr lang="en-US" dirty="0"/>
              <a:t>Bi-ex vs. Log </a:t>
            </a:r>
            <a:br>
              <a:rPr lang="en-US" dirty="0"/>
            </a:b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E31CDF8-D3E8-2F78-D26F-91490CCFDF6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398999" y="6353128"/>
            <a:ext cx="600438" cy="365125"/>
          </a:xfrm>
        </p:spPr>
        <p:txBody>
          <a:bodyPr anchor="ctr">
            <a:normAutofit/>
          </a:bodyPr>
          <a:lstStyle/>
          <a:p>
            <a:pPr defTabSz="608486" fontAlgn="base">
              <a:spcBef>
                <a:spcPct val="50000"/>
              </a:spcBef>
              <a:spcAft>
                <a:spcPct val="0"/>
              </a:spcAft>
            </a:pPr>
            <a:fld id="{81BF0B4E-CE60-AB48-9D7E-4434414A7C38}" type="slidenum">
              <a:rPr lang="en-US" smtClean="0">
                <a:solidFill>
                  <a:srgbClr val="FFFFFF"/>
                </a:solidFill>
              </a:rPr>
              <a:pPr defTabSz="608486" fontAlgn="base">
                <a:spcBef>
                  <a:spcPct val="50000"/>
                </a:spcBef>
                <a:spcAft>
                  <a:spcPct val="0"/>
                </a:spcAft>
              </a:pPr>
              <a:t>41</a:t>
            </a:fld>
            <a:endParaRPr lang="en-US">
              <a:solidFill>
                <a:srgbClr val="FFFFFF"/>
              </a:solidFill>
            </a:endParaRPr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C103C022-1CB9-0D9E-2959-8B414B14C58E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744076" y="1387955"/>
            <a:ext cx="5113267" cy="3732685"/>
          </a:xfrm>
          <a:prstGeom prst="rect">
            <a:avLst/>
          </a:prstGeom>
        </p:spPr>
      </p:pic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F5DA6A97-C4F5-2FE3-FC0F-487F64CD8DB2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3"/>
          <a:stretch>
            <a:fillRect/>
          </a:stretch>
        </p:blipFill>
        <p:spPr>
          <a:xfrm>
            <a:off x="6608069" y="976304"/>
            <a:ext cx="5091149" cy="4905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45233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6525F9A-7096-CBAF-AA28-55123F9FAD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690" y="151638"/>
            <a:ext cx="10990478" cy="991363"/>
          </a:xfrm>
        </p:spPr>
        <p:txBody>
          <a:bodyPr anchor="ctr">
            <a:normAutofit/>
          </a:bodyPr>
          <a:lstStyle/>
          <a:p>
            <a:r>
              <a:rPr lang="en-US" dirty="0"/>
              <a:t>Other transformations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4670DDC-C702-374F-4481-849F706CE3B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398999" y="6353128"/>
            <a:ext cx="600438" cy="365125"/>
          </a:xfrm>
        </p:spPr>
        <p:txBody>
          <a:bodyPr anchor="ctr">
            <a:normAutofit/>
          </a:bodyPr>
          <a:lstStyle/>
          <a:p>
            <a:pPr defTabSz="608486" fontAlgn="base">
              <a:spcBef>
                <a:spcPct val="50000"/>
              </a:spcBef>
              <a:spcAft>
                <a:spcPct val="0"/>
              </a:spcAft>
            </a:pPr>
            <a:fld id="{81BF0B4E-CE60-AB48-9D7E-4434414A7C38}" type="slidenum">
              <a:rPr lang="en-US" smtClean="0">
                <a:solidFill>
                  <a:srgbClr val="FFFFFF"/>
                </a:solidFill>
              </a:rPr>
              <a:pPr defTabSz="608486" fontAlgn="base">
                <a:spcBef>
                  <a:spcPct val="50000"/>
                </a:spcBef>
                <a:spcAft>
                  <a:spcPct val="0"/>
                </a:spcAft>
              </a:pPr>
              <a:t>42</a:t>
            </a:fld>
            <a:endParaRPr lang="en-US">
              <a:solidFill>
                <a:srgbClr val="FFFF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AF8D529F-5576-BFBB-CB18-6344D1DE8E03}"/>
                  </a:ext>
                </a:extLst>
              </p:cNvPr>
              <p:cNvSpPr>
                <a:spLocks noGrp="1"/>
              </p:cNvSpPr>
              <p:nvPr>
                <p:ph sz="quarter" idx="11"/>
              </p:nvPr>
            </p:nvSpPr>
            <p:spPr>
              <a:xfrm>
                <a:off x="620185" y="1279526"/>
                <a:ext cx="5364480" cy="4576763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Additional transformations are related to the Bi-ex, and use different approaches to handle data near zero </a:t>
                </a:r>
              </a:p>
              <a:p>
                <a:pPr lvl="1"/>
                <a:r>
                  <a:rPr lang="en-US" sz="2667" dirty="0" err="1"/>
                  <a:t>Arcsinh</a:t>
                </a:r>
                <a:r>
                  <a:rPr lang="en-US" sz="2667" dirty="0"/>
                  <a:t>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67" b="0" i="0" smtClean="0">
                        <a:latin typeface="Cambria Math" panose="02040503050406030204" pitchFamily="18" charset="0"/>
                      </a:rPr>
                      <m:t>ln</m:t>
                    </m:r>
                    <m:r>
                      <a:rPr lang="en-US" sz="2667" b="0" i="1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sz="2667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667" b="0" i="1" smtClean="0">
                        <a:latin typeface="Cambria Math" panose="02040503050406030204" pitchFamily="18" charset="0"/>
                      </a:rPr>
                      <m:t>+</m:t>
                    </m:r>
                    <m:rad>
                      <m:radPr>
                        <m:degHide m:val="on"/>
                        <m:ctrlPr>
                          <a:rPr lang="en-US" sz="2667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sz="2667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667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667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667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rad>
                    <m:r>
                      <a:rPr lang="en-US" sz="2667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667" dirty="0"/>
              </a:p>
              <a:p>
                <a:pPr lvl="1"/>
                <a:r>
                  <a:rPr lang="en-US" sz="2667" dirty="0" err="1"/>
                  <a:t>Hyperlog</a:t>
                </a:r>
                <a:r>
                  <a:rPr lang="en-US" sz="2667" dirty="0"/>
                  <a:t>: </a:t>
                </a:r>
                <a:r>
                  <a:rPr lang="en-US" sz="2667" i="1" dirty="0" err="1"/>
                  <a:t>ae</a:t>
                </a:r>
                <a:r>
                  <a:rPr lang="en-US" sz="2667" i="1" baseline="30000" dirty="0" err="1"/>
                  <a:t>bx</a:t>
                </a:r>
                <a:r>
                  <a:rPr lang="en-US" sz="2667" i="1" baseline="30000" dirty="0"/>
                  <a:t> </a:t>
                </a:r>
                <a:r>
                  <a:rPr lang="en-US" sz="2667" i="1" dirty="0"/>
                  <a:t>- cx +f</a:t>
                </a:r>
              </a:p>
              <a:p>
                <a:r>
                  <a:rPr lang="en-US" dirty="0" err="1"/>
                  <a:t>Miltenyi</a:t>
                </a:r>
                <a:r>
                  <a:rPr lang="en-US" dirty="0"/>
                  <a:t>: if your data comes from </a:t>
                </a:r>
                <a:r>
                  <a:rPr lang="en-US" dirty="0" err="1"/>
                  <a:t>Miltenyi</a:t>
                </a:r>
                <a:r>
                  <a:rPr lang="en-US" dirty="0"/>
                  <a:t> cytometers</a:t>
                </a:r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AF8D529F-5576-BFBB-CB18-6344D1DE8E0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1"/>
              </p:nvPr>
            </p:nvSpPr>
            <p:spPr>
              <a:xfrm>
                <a:off x="620185" y="1279526"/>
                <a:ext cx="5364480" cy="4576763"/>
              </a:xfrm>
              <a:blipFill>
                <a:blip r:embed="rId2"/>
                <a:stretch>
                  <a:fillRect l="-1932" t="-1332" r="-795" b="-9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514E2B2C-AA7E-4D32-5D7B-7D1C736077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8393" y="474771"/>
            <a:ext cx="5391044" cy="539104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70609391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F72BBE-571E-F5C7-2CE3-ADC2BDB5C6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608486" fontAlgn="base">
              <a:spcBef>
                <a:spcPct val="50000"/>
              </a:spcBef>
              <a:spcAft>
                <a:spcPct val="0"/>
              </a:spcAft>
            </a:pPr>
            <a:fld id="{81BF0B4E-CE60-AB48-9D7E-4434414A7C38}" type="slidenum">
              <a:rPr lang="en-US" smtClean="0">
                <a:solidFill>
                  <a:srgbClr val="FFFFFF"/>
                </a:solidFill>
              </a:rPr>
              <a:pPr defTabSz="608486" fontAlgn="base">
                <a:spcBef>
                  <a:spcPct val="50000"/>
                </a:spcBef>
                <a:spcAft>
                  <a:spcPct val="0"/>
                </a:spcAft>
              </a:pPr>
              <a:t>43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9B200FA-225C-7A2B-1845-294579BC5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Events and power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AE7FEDB-C553-D61B-DD31-D7FF2881C0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Topic for further discussion</a:t>
            </a:r>
          </a:p>
          <a:p>
            <a:r>
              <a:rPr lang="en-US" dirty="0"/>
              <a:t>Typically, we think of power as sample size, i.e., number of samples or subjects</a:t>
            </a:r>
          </a:p>
          <a:p>
            <a:r>
              <a:rPr lang="en-US" dirty="0"/>
              <a:t>Thinking about a number of events that constitute a “real” signal within a single sample requires discussion around</a:t>
            </a:r>
          </a:p>
          <a:p>
            <a:pPr lvl="1"/>
            <a:r>
              <a:rPr lang="en-US" dirty="0"/>
              <a:t>Probability distribution of data</a:t>
            </a:r>
          </a:p>
          <a:p>
            <a:pPr lvl="1"/>
            <a:r>
              <a:rPr lang="en-US" dirty="0"/>
              <a:t>Sensitivity around assay, assay validation concepts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150771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A457E42-9E23-BFB9-A14B-A43BE18BA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Dose Response / Fold Expansion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D6A9C9C-0092-8723-EE48-FE835B588A5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608486" fontAlgn="base">
              <a:spcBef>
                <a:spcPct val="50000"/>
              </a:spcBef>
              <a:spcAft>
                <a:spcPct val="0"/>
              </a:spcAft>
            </a:pPr>
            <a:fld id="{81BF0B4E-CE60-AB48-9D7E-4434414A7C38}" type="slidenum">
              <a:rPr lang="en-US" smtClean="0">
                <a:solidFill>
                  <a:srgbClr val="FFFFFF"/>
                </a:solidFill>
              </a:rPr>
              <a:pPr defTabSz="608486" fontAlgn="base">
                <a:spcBef>
                  <a:spcPct val="50000"/>
                </a:spcBef>
                <a:spcAft>
                  <a:spcPct val="0"/>
                </a:spcAft>
              </a:pPr>
              <a:t>44</a:t>
            </a:fld>
            <a:endParaRPr lang="en-US">
              <a:solidFill>
                <a:srgbClr val="FFFFFF"/>
              </a:solidFill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80F216E-2EDC-A025-8E48-3FA562F7626A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 rotWithShape="1">
          <a:blip r:embed="rId2"/>
          <a:srcRect l="9831" r="11376"/>
          <a:stretch/>
        </p:blipFill>
        <p:spPr>
          <a:xfrm>
            <a:off x="400677" y="2377917"/>
            <a:ext cx="6456272" cy="2834163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3718020-CECE-4019-DDEE-09481EE35B7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Topic for further discussion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4CDB0B5-F897-E93F-8DD8-2CA9926C9E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8551" y="2203451"/>
            <a:ext cx="4142772" cy="3008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60221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15B40C3-DF59-E5A3-947C-640088ADEA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608486" fontAlgn="base">
              <a:spcBef>
                <a:spcPct val="50000"/>
              </a:spcBef>
              <a:spcAft>
                <a:spcPct val="0"/>
              </a:spcAft>
            </a:pPr>
            <a:fld id="{81BF0B4E-CE60-AB48-9D7E-4434414A7C38}" type="slidenum">
              <a:rPr lang="en-US" smtClean="0">
                <a:solidFill>
                  <a:srgbClr val="FFFFFF"/>
                </a:solidFill>
              </a:rPr>
              <a:pPr defTabSz="608486" fontAlgn="base">
                <a:spcBef>
                  <a:spcPct val="50000"/>
                </a:spcBef>
                <a:spcAft>
                  <a:spcPct val="0"/>
                </a:spcAft>
              </a:pPr>
              <a:t>45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426FBFB-70C4-D8D2-A417-DA10B68D8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5899AB-7118-8882-279C-F134211E51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en-US" sz="2900" i="0" dirty="0">
                <a:solidFill>
                  <a:srgbClr val="58595B"/>
                </a:solidFill>
                <a:effectLst/>
                <a:latin typeface="+mn-lt"/>
              </a:rPr>
              <a:t>Comparing UMAP vs t-SNE in Single-cell RNA-Seq Data Visualization, Simply Explained </a:t>
            </a:r>
            <a:r>
              <a:rPr lang="en-US" sz="2900" dirty="0">
                <a:latin typeface="+mn-lt"/>
                <a:hlinkClick r:id="rId2"/>
              </a:rPr>
              <a:t>https://blog.bioturing.com/2022/01/14/umap-vs-t-sne-single-cell-rna-seq-data-visualization/</a:t>
            </a:r>
            <a:endParaRPr lang="en-US" sz="2900" dirty="0">
              <a:latin typeface="+mn-lt"/>
            </a:endParaRPr>
          </a:p>
          <a:p>
            <a:r>
              <a:rPr lang="en-US" sz="2900" i="0" dirty="0">
                <a:solidFill>
                  <a:srgbClr val="292929"/>
                </a:solidFill>
                <a:effectLst/>
                <a:latin typeface="+mn-lt"/>
              </a:rPr>
              <a:t>Dimensionality Reduction for Data Visualization: PCA vs TSNE vs UMAP vs LDA </a:t>
            </a:r>
            <a:r>
              <a:rPr lang="en-US" sz="2900" i="0" dirty="0">
                <a:solidFill>
                  <a:srgbClr val="292929"/>
                </a:solidFill>
                <a:effectLst/>
                <a:latin typeface="+mn-lt"/>
                <a:hlinkClick r:id="rId3"/>
              </a:rPr>
              <a:t>https://towardsdatascience.com/dimensionality-reduction-for-data-visualization-pca-vs-tsne-vs-umap-be4aa7b1cb29</a:t>
            </a:r>
            <a:endParaRPr lang="en-US" sz="2900" i="0" dirty="0">
              <a:solidFill>
                <a:srgbClr val="292929"/>
              </a:solidFill>
              <a:effectLst/>
              <a:latin typeface="+mn-lt"/>
            </a:endParaRPr>
          </a:p>
          <a:p>
            <a:r>
              <a:rPr lang="en-US" sz="2900" dirty="0">
                <a:latin typeface="+mn-lt"/>
              </a:rPr>
              <a:t>Dimension Reduction PCA, </a:t>
            </a:r>
            <a:r>
              <a:rPr lang="en-US" sz="2900" dirty="0" err="1">
                <a:latin typeface="+mn-lt"/>
              </a:rPr>
              <a:t>tSNE</a:t>
            </a:r>
            <a:r>
              <a:rPr lang="en-US" sz="2900" dirty="0">
                <a:latin typeface="+mn-lt"/>
              </a:rPr>
              <a:t>, UMAP, Integration</a:t>
            </a:r>
            <a:r>
              <a:rPr lang="en-US" sz="2900" dirty="0">
                <a:solidFill>
                  <a:srgbClr val="292929"/>
                </a:solidFill>
                <a:latin typeface="+mn-lt"/>
              </a:rPr>
              <a:t> </a:t>
            </a:r>
            <a:r>
              <a:rPr lang="en-US" sz="2900" dirty="0">
                <a:solidFill>
                  <a:srgbClr val="292929"/>
                </a:solidFill>
                <a:latin typeface="+mn-lt"/>
                <a:hlinkClick r:id="rId4"/>
              </a:rPr>
              <a:t>https://www.bioinformatics.babraham.ac.uk/training/10XRNASeq/Dimension%20Reduction.pdf</a:t>
            </a:r>
            <a:endParaRPr lang="en-US" sz="2900" dirty="0">
              <a:solidFill>
                <a:srgbClr val="292929"/>
              </a:solidFill>
              <a:latin typeface="+mn-lt"/>
            </a:endParaRPr>
          </a:p>
          <a:p>
            <a:r>
              <a:rPr lang="en-US" sz="2900" dirty="0">
                <a:latin typeface="+mn-lt"/>
              </a:rPr>
              <a:t>UMAP: Uniform Manifold Approximation and Projection for Dimension Reduction </a:t>
            </a:r>
            <a:r>
              <a:rPr lang="en-US" sz="2900" dirty="0">
                <a:latin typeface="+mn-lt"/>
                <a:hlinkClick r:id="rId5"/>
              </a:rPr>
              <a:t>https://arxiv.org/pdf/1802.03426.pdf</a:t>
            </a:r>
            <a:endParaRPr lang="en-US" sz="2900" dirty="0">
              <a:latin typeface="+mn-lt"/>
            </a:endParaRPr>
          </a:p>
          <a:p>
            <a:r>
              <a:rPr lang="en-US" sz="2900" i="0" dirty="0">
                <a:solidFill>
                  <a:srgbClr val="292929"/>
                </a:solidFill>
                <a:effectLst/>
                <a:latin typeface="+mn-lt"/>
              </a:rPr>
              <a:t>Understanding t-SNE </a:t>
            </a:r>
            <a:r>
              <a:rPr lang="en-US" sz="2900" i="0" dirty="0">
                <a:solidFill>
                  <a:srgbClr val="292929"/>
                </a:solidFill>
                <a:effectLst/>
                <a:latin typeface="+mn-lt"/>
                <a:hlinkClick r:id="rId6"/>
              </a:rPr>
              <a:t>h</a:t>
            </a:r>
            <a:r>
              <a:rPr lang="en-US" sz="2900" dirty="0">
                <a:latin typeface="+mn-lt"/>
                <a:hlinkClick r:id="rId6"/>
              </a:rPr>
              <a:t>ttps://newmortalbeing.medium.com/understanding-t-sne-d869ece441a5</a:t>
            </a:r>
            <a:endParaRPr lang="en-US" sz="2900" dirty="0">
              <a:latin typeface="+mn-lt"/>
            </a:endParaRPr>
          </a:p>
          <a:p>
            <a:r>
              <a:rPr lang="en-US" sz="2900" dirty="0">
                <a:latin typeface="+mn-lt"/>
              </a:rPr>
              <a:t>Stochastic Neighbor Embedding </a:t>
            </a:r>
            <a:r>
              <a:rPr lang="en-US" sz="2900" dirty="0">
                <a:latin typeface="+mn-lt"/>
                <a:hlinkClick r:id="rId7"/>
              </a:rPr>
              <a:t>https://cs.nyu.edu/~roweis/papers/sne_final.pdf</a:t>
            </a:r>
            <a:endParaRPr lang="en-US" sz="2900" dirty="0">
              <a:latin typeface="+mn-lt"/>
            </a:endParaRPr>
          </a:p>
          <a:p>
            <a:r>
              <a:rPr lang="en-US" sz="2900" i="0" dirty="0">
                <a:effectLst/>
                <a:latin typeface="+mn-lt"/>
              </a:rPr>
              <a:t>How to Use t-SNE Effectively </a:t>
            </a:r>
            <a:r>
              <a:rPr lang="en-US" sz="2900" i="0" dirty="0">
                <a:effectLst/>
                <a:latin typeface="+mn-lt"/>
                <a:hlinkClick r:id="rId8"/>
              </a:rPr>
              <a:t>https://distill.pub/2016/misread-tsne/</a:t>
            </a:r>
            <a:endParaRPr lang="en-US" sz="2900" i="0" dirty="0">
              <a:effectLst/>
              <a:latin typeface="+mn-lt"/>
            </a:endParaRPr>
          </a:p>
          <a:p>
            <a:r>
              <a:rPr lang="en-US" sz="2900" i="0" dirty="0">
                <a:solidFill>
                  <a:srgbClr val="333333"/>
                </a:solidFill>
                <a:effectLst/>
                <a:latin typeface="+mn-lt"/>
              </a:rPr>
              <a:t>Understanding UMAP </a:t>
            </a:r>
            <a:r>
              <a:rPr lang="en-US" sz="2900" i="0" dirty="0">
                <a:solidFill>
                  <a:srgbClr val="333333"/>
                </a:solidFill>
                <a:effectLst/>
                <a:latin typeface="+mn-lt"/>
                <a:hlinkClick r:id="rId9"/>
              </a:rPr>
              <a:t>https://pair-code.github.io/understanding-umap/#:~:text=UMAP%2C%20at%20its%20core%2C%20works,as%20structurally%20similar%20as%20possible</a:t>
            </a:r>
            <a:r>
              <a:rPr lang="en-US" sz="2900" i="0" dirty="0">
                <a:solidFill>
                  <a:srgbClr val="333333"/>
                </a:solidFill>
                <a:effectLst/>
                <a:latin typeface="+mn-lt"/>
              </a:rPr>
              <a:t>.</a:t>
            </a:r>
          </a:p>
          <a:p>
            <a:r>
              <a:rPr lang="en-US" sz="2900" i="0" dirty="0">
                <a:solidFill>
                  <a:srgbClr val="292929"/>
                </a:solidFill>
                <a:effectLst/>
                <a:latin typeface="+mn-lt"/>
              </a:rPr>
              <a:t>UMAP clearly explained </a:t>
            </a:r>
            <a:r>
              <a:rPr lang="en-US" sz="2900" i="0" dirty="0">
                <a:solidFill>
                  <a:srgbClr val="292929"/>
                </a:solidFill>
                <a:effectLst/>
                <a:latin typeface="+mn-lt"/>
                <a:hlinkClick r:id="rId10"/>
              </a:rPr>
              <a:t>https://medium.com/@zahraelhamraoui1997/umap-clearly-explained-6324711c855b</a:t>
            </a:r>
            <a:endParaRPr lang="en-US" sz="2900" i="0" dirty="0">
              <a:solidFill>
                <a:srgbClr val="292929"/>
              </a:solidFill>
              <a:effectLst/>
              <a:latin typeface="+mn-lt"/>
            </a:endParaRPr>
          </a:p>
          <a:p>
            <a:r>
              <a:rPr lang="en-US" sz="2900" dirty="0">
                <a:solidFill>
                  <a:srgbClr val="292929"/>
                </a:solidFill>
                <a:latin typeface="+mn-lt"/>
              </a:rPr>
              <a:t>The Beginner’s Guide to Dimensionality Reduction </a:t>
            </a:r>
            <a:r>
              <a:rPr lang="en-US" sz="2900" dirty="0">
                <a:solidFill>
                  <a:srgbClr val="292929"/>
                </a:solidFill>
                <a:latin typeface="+mn-lt"/>
                <a:hlinkClick r:id="rId11"/>
              </a:rPr>
              <a:t>https://dimensionality-reduction-293e465c2a3443e8941b016d.vercel.app/</a:t>
            </a:r>
            <a:endParaRPr lang="en-US" sz="2900" dirty="0">
              <a:solidFill>
                <a:srgbClr val="292929"/>
              </a:solidFill>
              <a:latin typeface="+mn-lt"/>
            </a:endParaRPr>
          </a:p>
          <a:p>
            <a:r>
              <a:rPr lang="en-US" sz="2900" i="0" dirty="0">
                <a:solidFill>
                  <a:srgbClr val="292929"/>
                </a:solidFill>
                <a:effectLst/>
                <a:latin typeface="+mn-lt"/>
              </a:rPr>
              <a:t>Data Transformation (FlowJo) </a:t>
            </a:r>
            <a:r>
              <a:rPr lang="en-US" sz="2900" i="0" dirty="0">
                <a:solidFill>
                  <a:srgbClr val="292929"/>
                </a:solidFill>
                <a:effectLst/>
                <a:latin typeface="+mn-lt"/>
                <a:hlinkClick r:id="rId12"/>
              </a:rPr>
              <a:t>https://docs.flowjo.com/flowjo/graphs-and-gating/gw-transform-overview/</a:t>
            </a:r>
            <a:endParaRPr lang="en-US" sz="2900" i="0" dirty="0">
              <a:solidFill>
                <a:srgbClr val="292929"/>
              </a:solidFill>
              <a:effectLst/>
              <a:latin typeface="+mn-lt"/>
            </a:endParaRPr>
          </a:p>
          <a:p>
            <a:r>
              <a:rPr lang="en-US" sz="2900" i="0" dirty="0">
                <a:solidFill>
                  <a:srgbClr val="212121"/>
                </a:solidFill>
                <a:effectLst/>
                <a:latin typeface="+mn-lt"/>
              </a:rPr>
              <a:t>A new "</a:t>
            </a:r>
            <a:r>
              <a:rPr lang="en-US" sz="2900" i="0" dirty="0" err="1">
                <a:solidFill>
                  <a:srgbClr val="212121"/>
                </a:solidFill>
                <a:effectLst/>
                <a:latin typeface="+mn-lt"/>
              </a:rPr>
              <a:t>Logicle</a:t>
            </a:r>
            <a:r>
              <a:rPr lang="en-US" sz="2900" i="0" dirty="0">
                <a:solidFill>
                  <a:srgbClr val="212121"/>
                </a:solidFill>
                <a:effectLst/>
                <a:latin typeface="+mn-lt"/>
              </a:rPr>
              <a:t>" display method avoids deceptive effects of logarithmic scaling for low signals and compensated data</a:t>
            </a:r>
          </a:p>
          <a:p>
            <a:r>
              <a:rPr lang="en-US" sz="2900" dirty="0">
                <a:latin typeface="+mn-lt"/>
                <a:hlinkClick r:id="rId13"/>
              </a:rPr>
              <a:t>https://pubmed.ncbi.nlm.nih.gov/16604519/</a:t>
            </a:r>
            <a:endParaRPr lang="en-US" sz="2900" dirty="0">
              <a:latin typeface="+mn-lt"/>
            </a:endParaRPr>
          </a:p>
          <a:p>
            <a:r>
              <a:rPr lang="en-US" sz="2900" dirty="0">
                <a:latin typeface="+mn-lt"/>
              </a:rPr>
              <a:t>Data Transformations </a:t>
            </a:r>
            <a:r>
              <a:rPr lang="en-US" sz="2900" dirty="0">
                <a:latin typeface="+mn-lt"/>
                <a:hlinkClick r:id="rId14"/>
              </a:rPr>
              <a:t>https://dillonhammill.github.io/CytoExploreR/articles/CytoExploreR-Transformations.html#arcsinh-transformation-1</a:t>
            </a:r>
            <a:endParaRPr lang="en-US" sz="2900" dirty="0">
              <a:latin typeface="+mn-lt"/>
            </a:endParaRPr>
          </a:p>
          <a:p>
            <a:endParaRPr lang="en-US" b="1" i="0" dirty="0">
              <a:solidFill>
                <a:srgbClr val="292929"/>
              </a:solidFill>
              <a:effectLst/>
              <a:latin typeface="sohne"/>
            </a:endParaRPr>
          </a:p>
          <a:p>
            <a:endParaRPr lang="en-US" b="1" i="0" dirty="0">
              <a:solidFill>
                <a:srgbClr val="292929"/>
              </a:solidFill>
              <a:effectLst/>
              <a:latin typeface="sohne"/>
            </a:endParaRPr>
          </a:p>
          <a:p>
            <a:endParaRPr lang="en-US" b="1" i="0" dirty="0">
              <a:solidFill>
                <a:srgbClr val="333333"/>
              </a:solidFill>
              <a:effectLst/>
              <a:latin typeface="-apple-system"/>
            </a:endParaRPr>
          </a:p>
          <a:p>
            <a:endParaRPr lang="en-US" b="0" i="0" dirty="0">
              <a:effectLst/>
              <a:latin typeface="HoeflerText-Regular"/>
            </a:endParaRPr>
          </a:p>
          <a:p>
            <a:endParaRPr lang="en-US" dirty="0"/>
          </a:p>
          <a:p>
            <a:endParaRPr lang="en-US" b="1" i="0" dirty="0">
              <a:solidFill>
                <a:srgbClr val="292929"/>
              </a:solidFill>
              <a:effectLst/>
              <a:latin typeface="sohne"/>
            </a:endParaRPr>
          </a:p>
          <a:p>
            <a:endParaRPr lang="en-US" b="1" i="0" dirty="0">
              <a:solidFill>
                <a:srgbClr val="292929"/>
              </a:solidFill>
              <a:effectLst/>
              <a:latin typeface="sohne"/>
            </a:endParaRP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56793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8597E6-25D6-76A7-120D-31232C3AD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/>
              <a:t>PCA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6DCF49-B532-5B7A-702D-600824D44691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1208087" y="1277143"/>
            <a:ext cx="4152900" cy="430371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 dirty="0"/>
              <a:t>Good for preserving global structure</a:t>
            </a:r>
          </a:p>
          <a:p>
            <a:r>
              <a:rPr lang="en-US" sz="2000" dirty="0"/>
              <a:t>Can be used to convert data to components in PC regression</a:t>
            </a:r>
          </a:p>
          <a:p>
            <a:r>
              <a:rPr lang="en-US" sz="2000" dirty="0"/>
              <a:t>You can overlay defined group on PCA biplot to see (or not see) evidence of data-informed clusters</a:t>
            </a:r>
          </a:p>
          <a:p>
            <a:r>
              <a:rPr lang="en-US" sz="2000" dirty="0"/>
              <a:t>Fails for non-linear relationships and isn’t great for local relationships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28A169E-C7AE-5E1D-7A22-DD7A462293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0987" y="1018346"/>
            <a:ext cx="5992813" cy="460819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2C9A878-0015-C527-DD00-1A50C9CA00B7}"/>
              </a:ext>
            </a:extLst>
          </p:cNvPr>
          <p:cNvSpPr txBox="1"/>
          <p:nvPr/>
        </p:nvSpPr>
        <p:spPr>
          <a:xfrm>
            <a:off x="648928" y="6129089"/>
            <a:ext cx="83475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https://newmortalbeing.medium.com/understanding-t-sne-d869ece441a5</a:t>
            </a:r>
          </a:p>
        </p:txBody>
      </p:sp>
    </p:spTree>
    <p:extLst>
      <p:ext uri="{BB962C8B-B14F-4D97-AF65-F5344CB8AC3E}">
        <p14:creationId xmlns:p14="http://schemas.microsoft.com/office/powerpoint/2010/main" val="461076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7273D4-FD26-1994-19BD-C68F728DC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t-SNE</a:t>
            </a:r>
          </a:p>
        </p:txBody>
      </p:sp>
    </p:spTree>
    <p:extLst>
      <p:ext uri="{BB962C8B-B14F-4D97-AF65-F5344CB8AC3E}">
        <p14:creationId xmlns:p14="http://schemas.microsoft.com/office/powerpoint/2010/main" val="3322469994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94E9E-B014-83D1-C06E-80BA8DD368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690" y="151638"/>
            <a:ext cx="10990478" cy="991363"/>
          </a:xfrm>
        </p:spPr>
        <p:txBody>
          <a:bodyPr anchor="ctr">
            <a:normAutofit/>
          </a:bodyPr>
          <a:lstStyle/>
          <a:p>
            <a:r>
              <a:rPr lang="en-US" dirty="0"/>
              <a:t>t-SNE</a:t>
            </a:r>
          </a:p>
        </p:txBody>
      </p:sp>
      <p:sp>
        <p:nvSpPr>
          <p:cNvPr id="12" name="Slide Number Placeholder 2">
            <a:extLst>
              <a:ext uri="{FF2B5EF4-FFF2-40B4-BE49-F238E27FC236}">
                <a16:creationId xmlns:a16="http://schemas.microsoft.com/office/drawing/2014/main" id="{60852682-9F52-D91A-91E0-1C6728AA0B2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398999" y="6353128"/>
            <a:ext cx="600438" cy="365125"/>
          </a:xfrm>
        </p:spPr>
        <p:txBody>
          <a:bodyPr/>
          <a:lstStyle/>
          <a:p>
            <a:pPr defTabSz="608486" fontAlgn="base">
              <a:spcBef>
                <a:spcPct val="50000"/>
              </a:spcBef>
              <a:spcAft>
                <a:spcPct val="0"/>
              </a:spcAft>
            </a:pPr>
            <a:fld id="{81BF0B4E-CE60-AB48-9D7E-4434414A7C38}" type="slidenum">
              <a:rPr lang="en-US" smtClean="0">
                <a:solidFill>
                  <a:srgbClr val="FFFFFF"/>
                </a:solidFill>
              </a:rPr>
              <a:pPr defTabSz="608486" fontAlgn="base">
                <a:spcBef>
                  <a:spcPct val="50000"/>
                </a:spcBef>
                <a:spcAft>
                  <a:spcPct val="0"/>
                </a:spcAft>
              </a:pPr>
              <a:t>7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88083E-7CB0-66A4-EF20-EDBBD7F38EA4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20185" y="1279526"/>
            <a:ext cx="5364480" cy="4576763"/>
          </a:xfrm>
        </p:spPr>
        <p:txBody>
          <a:bodyPr>
            <a:normAutofit lnSpcReduction="10000"/>
          </a:bodyPr>
          <a:lstStyle/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t-Distribution Stochastic Neighbor Embedding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Transforms high-dimensional data into low-dimensional data for easy visualization, especially with regard to clusters</a:t>
            </a:r>
          </a:p>
          <a:p>
            <a:pPr>
              <a:lnSpc>
                <a:spcPct val="90000"/>
              </a:lnSpc>
            </a:pPr>
            <a:endParaRPr lang="en-US" sz="1500" dirty="0"/>
          </a:p>
          <a:p>
            <a:pPr>
              <a:lnSpc>
                <a:spcPct val="90000"/>
              </a:lnSpc>
            </a:pPr>
            <a:endParaRPr lang="en-US" sz="1500" dirty="0">
              <a:hlinkClick r:id="rId2"/>
            </a:endParaRPr>
          </a:p>
          <a:p>
            <a:pPr>
              <a:lnSpc>
                <a:spcPct val="90000"/>
              </a:lnSpc>
            </a:pPr>
            <a:endParaRPr lang="en-US" sz="1500" dirty="0">
              <a:hlinkClick r:id="rId2"/>
            </a:endParaRPr>
          </a:p>
          <a:p>
            <a:pPr>
              <a:lnSpc>
                <a:spcPct val="90000"/>
              </a:lnSpc>
            </a:pPr>
            <a:endParaRPr lang="en-US" sz="1500" dirty="0">
              <a:hlinkClick r:id="rId2"/>
            </a:endParaRPr>
          </a:p>
          <a:p>
            <a:pPr>
              <a:lnSpc>
                <a:spcPct val="90000"/>
              </a:lnSpc>
            </a:pPr>
            <a:endParaRPr lang="en-US" sz="1500" dirty="0">
              <a:hlinkClick r:id="rId2"/>
            </a:endParaRPr>
          </a:p>
          <a:p>
            <a:pPr>
              <a:lnSpc>
                <a:spcPct val="90000"/>
              </a:lnSpc>
            </a:pPr>
            <a:endParaRPr lang="en-US" sz="1500" dirty="0">
              <a:hlinkClick r:id="rId2"/>
            </a:endParaRPr>
          </a:p>
          <a:p>
            <a:pPr>
              <a:lnSpc>
                <a:spcPct val="90000"/>
              </a:lnSpc>
            </a:pPr>
            <a:r>
              <a:rPr lang="en-US" sz="1200" dirty="0">
                <a:hlinkClick r:id="rId2"/>
              </a:rPr>
              <a:t>https://distill.pub/2016/misread-tsne/</a:t>
            </a:r>
            <a:endParaRPr lang="en-US" sz="1200" dirty="0"/>
          </a:p>
          <a:p>
            <a:pPr>
              <a:lnSpc>
                <a:spcPct val="90000"/>
              </a:lnSpc>
            </a:pPr>
            <a:r>
              <a:rPr lang="en-US" sz="1200" dirty="0">
                <a:hlinkClick r:id="rId3"/>
              </a:rPr>
              <a:t>https://www.google.com/</a:t>
            </a:r>
            <a:r>
              <a:rPr lang="en-US" sz="1200" dirty="0" err="1">
                <a:hlinkClick r:id="rId3"/>
              </a:rPr>
              <a:t>search?q</a:t>
            </a:r>
            <a:r>
              <a:rPr lang="en-US" sz="1200" dirty="0">
                <a:hlinkClick r:id="rId3"/>
              </a:rPr>
              <a:t>=</a:t>
            </a:r>
            <a:r>
              <a:rPr lang="en-US" sz="1200" dirty="0" err="1">
                <a:hlinkClick r:id="rId3"/>
              </a:rPr>
              <a:t>t-SNE+video&amp;rlz</a:t>
            </a:r>
            <a:r>
              <a:rPr lang="en-US" sz="1200" dirty="0">
                <a:hlinkClick r:id="rId3"/>
              </a:rPr>
              <a:t>=1C1GCEU_enUS943US943&amp;oq=</a:t>
            </a:r>
            <a:r>
              <a:rPr lang="en-US" sz="1200" dirty="0" err="1">
                <a:hlinkClick r:id="rId3"/>
              </a:rPr>
              <a:t>t-SNE+video&amp;aqs</a:t>
            </a:r>
            <a:r>
              <a:rPr lang="en-US" sz="1200" dirty="0">
                <a:hlinkClick r:id="rId3"/>
              </a:rPr>
              <a:t>=chrome..69i57j33i160.2089j0j7&amp;sourceid=</a:t>
            </a:r>
            <a:r>
              <a:rPr lang="en-US" sz="1200" dirty="0" err="1">
                <a:hlinkClick r:id="rId3"/>
              </a:rPr>
              <a:t>chrome&amp;ie</a:t>
            </a:r>
            <a:r>
              <a:rPr lang="en-US" sz="1200" dirty="0">
                <a:hlinkClick r:id="rId3"/>
              </a:rPr>
              <a:t>=UTF-8#fpstate=</a:t>
            </a:r>
            <a:r>
              <a:rPr lang="en-US" sz="1200" dirty="0" err="1">
                <a:hlinkClick r:id="rId3"/>
              </a:rPr>
              <a:t>ive&amp;vld</a:t>
            </a:r>
            <a:r>
              <a:rPr lang="en-US" sz="1200" dirty="0">
                <a:hlinkClick r:id="rId3"/>
              </a:rPr>
              <a:t>=cid:6c22aa27,vid:NEaUSP4YerM</a:t>
            </a:r>
            <a:endParaRPr lang="en-US" sz="1200" dirty="0"/>
          </a:p>
          <a:p>
            <a:pPr>
              <a:lnSpc>
                <a:spcPct val="90000"/>
              </a:lnSpc>
            </a:pPr>
            <a:endParaRPr lang="en-US" sz="1200" dirty="0"/>
          </a:p>
          <a:p>
            <a:pPr>
              <a:lnSpc>
                <a:spcPct val="90000"/>
              </a:lnSpc>
            </a:pPr>
            <a:endParaRPr lang="en-US" sz="1200" dirty="0"/>
          </a:p>
          <a:p>
            <a:pPr>
              <a:lnSpc>
                <a:spcPct val="90000"/>
              </a:lnSpc>
            </a:pPr>
            <a:endParaRPr lang="en-US" sz="1500" dirty="0"/>
          </a:p>
          <a:p>
            <a:pPr>
              <a:lnSpc>
                <a:spcPct val="90000"/>
              </a:lnSpc>
            </a:pPr>
            <a:endParaRPr lang="en-US" sz="15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18CC4E1-2910-4201-5562-0A566FB8BD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951707"/>
            <a:ext cx="5241715" cy="491410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950107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71A69C-0235-D7E1-005F-062C2BAD3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t-SNE step 1: The high-dimensional space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0A0772-699A-C78C-AE54-6B2E9EFA1257}"/>
              </a:ext>
            </a:extLst>
          </p:cNvPr>
          <p:cNvSpPr txBox="1"/>
          <p:nvPr/>
        </p:nvSpPr>
        <p:spPr>
          <a:xfrm>
            <a:off x="116258" y="5502549"/>
            <a:ext cx="114939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https://towardsdatascience.com/t-sne-clearly-explained-d84c537f53a#:~:text=How%20t%2DSNE%20works%3F</a:t>
            </a:r>
          </a:p>
        </p:txBody>
      </p:sp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EF213868-579D-5B1B-D499-93D2D910E3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504" b="11713"/>
          <a:stretch/>
        </p:blipFill>
        <p:spPr>
          <a:xfrm>
            <a:off x="445941" y="1528222"/>
            <a:ext cx="4732167" cy="3491548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12D71F6E-1F7C-918D-65E1-D5CE87404CB3}"/>
              </a:ext>
            </a:extLst>
          </p:cNvPr>
          <p:cNvSpPr/>
          <p:nvPr/>
        </p:nvSpPr>
        <p:spPr>
          <a:xfrm>
            <a:off x="1510136" y="2100779"/>
            <a:ext cx="245807" cy="235974"/>
          </a:xfrm>
          <a:prstGeom prst="ellipse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A963E10-A130-A8F3-3BE9-4F865E31D82B}"/>
              </a:ext>
            </a:extLst>
          </p:cNvPr>
          <p:cNvCxnSpPr>
            <a:cxnSpLocks/>
          </p:cNvCxnSpPr>
          <p:nvPr/>
        </p:nvCxnSpPr>
        <p:spPr>
          <a:xfrm flipV="1">
            <a:off x="1375482" y="2255278"/>
            <a:ext cx="231057" cy="216309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2284C87-8AA7-41D8-74FA-FF3EAD4299D3}"/>
              </a:ext>
            </a:extLst>
          </p:cNvPr>
          <p:cNvCxnSpPr>
            <a:cxnSpLocks/>
          </p:cNvCxnSpPr>
          <p:nvPr/>
        </p:nvCxnSpPr>
        <p:spPr>
          <a:xfrm flipV="1">
            <a:off x="1345112" y="2218766"/>
            <a:ext cx="272783" cy="586201"/>
          </a:xfrm>
          <a:prstGeom prst="line">
            <a:avLst/>
          </a:prstGeom>
          <a:ln w="28575">
            <a:solidFill>
              <a:schemeClr val="accent1">
                <a:alpha val="3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CFC80D7-DD5D-C321-CC57-D5512D573E9C}"/>
              </a:ext>
            </a:extLst>
          </p:cNvPr>
          <p:cNvCxnSpPr>
            <a:cxnSpLocks/>
          </p:cNvCxnSpPr>
          <p:nvPr/>
        </p:nvCxnSpPr>
        <p:spPr>
          <a:xfrm flipV="1">
            <a:off x="1633039" y="2221601"/>
            <a:ext cx="0" cy="230304"/>
          </a:xfrm>
          <a:prstGeom prst="line">
            <a:avLst/>
          </a:prstGeom>
          <a:ln w="28575">
            <a:solidFill>
              <a:schemeClr val="accent1">
                <a:alpha val="4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28EC3C8-7B98-C584-7987-8DA119EE68D5}"/>
              </a:ext>
            </a:extLst>
          </p:cNvPr>
          <p:cNvCxnSpPr>
            <a:cxnSpLocks/>
          </p:cNvCxnSpPr>
          <p:nvPr/>
        </p:nvCxnSpPr>
        <p:spPr>
          <a:xfrm flipH="1" flipV="1">
            <a:off x="1626915" y="2252236"/>
            <a:ext cx="50110" cy="2027565"/>
          </a:xfrm>
          <a:prstGeom prst="line">
            <a:avLst/>
          </a:prstGeom>
          <a:ln w="28575">
            <a:solidFill>
              <a:schemeClr val="accent1">
                <a:alpha val="4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2F0C457-C26C-34AD-3BFE-CC95A23DF52E}"/>
              </a:ext>
            </a:extLst>
          </p:cNvPr>
          <p:cNvCxnSpPr>
            <a:cxnSpLocks/>
          </p:cNvCxnSpPr>
          <p:nvPr/>
        </p:nvCxnSpPr>
        <p:spPr>
          <a:xfrm flipH="1" flipV="1">
            <a:off x="1632709" y="2218766"/>
            <a:ext cx="258498" cy="2084134"/>
          </a:xfrm>
          <a:prstGeom prst="line">
            <a:avLst/>
          </a:prstGeom>
          <a:ln w="28575">
            <a:solidFill>
              <a:schemeClr val="accent1">
                <a:alpha val="4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3E4652D-E0F1-B025-E288-365BDE4177E7}"/>
              </a:ext>
            </a:extLst>
          </p:cNvPr>
          <p:cNvCxnSpPr>
            <a:cxnSpLocks/>
          </p:cNvCxnSpPr>
          <p:nvPr/>
        </p:nvCxnSpPr>
        <p:spPr>
          <a:xfrm flipV="1">
            <a:off x="1616762" y="2252236"/>
            <a:ext cx="0" cy="2229976"/>
          </a:xfrm>
          <a:prstGeom prst="line">
            <a:avLst/>
          </a:prstGeom>
          <a:ln w="28575">
            <a:solidFill>
              <a:schemeClr val="accent1">
                <a:alpha val="4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20C192C-2A74-DD3F-C730-5F486529E8A2}"/>
              </a:ext>
            </a:extLst>
          </p:cNvPr>
          <p:cNvCxnSpPr>
            <a:cxnSpLocks/>
          </p:cNvCxnSpPr>
          <p:nvPr/>
        </p:nvCxnSpPr>
        <p:spPr>
          <a:xfrm flipH="1" flipV="1">
            <a:off x="1615630" y="2218766"/>
            <a:ext cx="292840" cy="2340933"/>
          </a:xfrm>
          <a:prstGeom prst="line">
            <a:avLst/>
          </a:prstGeom>
          <a:ln w="28575">
            <a:solidFill>
              <a:schemeClr val="accent1">
                <a:alpha val="4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3E4D6D70-F4B3-18B8-EA70-0143C86C5BF7}"/>
              </a:ext>
            </a:extLst>
          </p:cNvPr>
          <p:cNvCxnSpPr>
            <a:cxnSpLocks/>
          </p:cNvCxnSpPr>
          <p:nvPr/>
        </p:nvCxnSpPr>
        <p:spPr>
          <a:xfrm flipH="1" flipV="1">
            <a:off x="1481503" y="2172982"/>
            <a:ext cx="1691085" cy="298605"/>
          </a:xfrm>
          <a:prstGeom prst="line">
            <a:avLst/>
          </a:prstGeom>
          <a:ln w="28575">
            <a:solidFill>
              <a:schemeClr val="accent1">
                <a:alpha val="4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62B6E3E2-B43A-4709-B8F7-7206D010DE3D}"/>
              </a:ext>
            </a:extLst>
          </p:cNvPr>
          <p:cNvCxnSpPr>
            <a:cxnSpLocks/>
          </p:cNvCxnSpPr>
          <p:nvPr/>
        </p:nvCxnSpPr>
        <p:spPr>
          <a:xfrm flipH="1" flipV="1">
            <a:off x="1547638" y="2253054"/>
            <a:ext cx="1587448" cy="493790"/>
          </a:xfrm>
          <a:prstGeom prst="line">
            <a:avLst/>
          </a:prstGeom>
          <a:ln w="28575">
            <a:solidFill>
              <a:schemeClr val="accent1">
                <a:alpha val="4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7C7E084B-A663-F34E-B6ED-BA8863731B99}"/>
              </a:ext>
            </a:extLst>
          </p:cNvPr>
          <p:cNvCxnSpPr>
            <a:cxnSpLocks/>
          </p:cNvCxnSpPr>
          <p:nvPr/>
        </p:nvCxnSpPr>
        <p:spPr>
          <a:xfrm flipH="1">
            <a:off x="1547997" y="2195667"/>
            <a:ext cx="2109603" cy="51255"/>
          </a:xfrm>
          <a:prstGeom prst="line">
            <a:avLst/>
          </a:prstGeom>
          <a:ln w="28575">
            <a:solidFill>
              <a:schemeClr val="accent1">
                <a:alpha val="4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F7B5836A-E13A-0E6E-81C1-C3224886AAF5}"/>
              </a:ext>
            </a:extLst>
          </p:cNvPr>
          <p:cNvCxnSpPr>
            <a:cxnSpLocks/>
          </p:cNvCxnSpPr>
          <p:nvPr/>
        </p:nvCxnSpPr>
        <p:spPr>
          <a:xfrm flipH="1" flipV="1">
            <a:off x="1685528" y="2220782"/>
            <a:ext cx="1757578" cy="256937"/>
          </a:xfrm>
          <a:prstGeom prst="line">
            <a:avLst/>
          </a:prstGeom>
          <a:ln w="28575">
            <a:solidFill>
              <a:schemeClr val="accent1">
                <a:alpha val="4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" name="Picture 54">
            <a:extLst>
              <a:ext uri="{FF2B5EF4-FFF2-40B4-BE49-F238E27FC236}">
                <a16:creationId xmlns:a16="http://schemas.microsoft.com/office/drawing/2014/main" id="{DFEF389F-5105-AC04-43EF-5247D5B9BDA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5866"/>
          <a:stretch/>
        </p:blipFill>
        <p:spPr>
          <a:xfrm>
            <a:off x="5256054" y="1634500"/>
            <a:ext cx="6858000" cy="2340934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E025FF20-3144-D37B-30CE-D0BAD5C87883}"/>
              </a:ext>
            </a:extLst>
          </p:cNvPr>
          <p:cNvSpPr txBox="1"/>
          <p:nvPr/>
        </p:nvSpPr>
        <p:spPr>
          <a:xfrm>
            <a:off x="5643716" y="4208206"/>
            <a:ext cx="5978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distances of each point from x1 are scaled to sum to 1</a:t>
            </a:r>
          </a:p>
        </p:txBody>
      </p:sp>
    </p:spTree>
    <p:extLst>
      <p:ext uri="{BB962C8B-B14F-4D97-AF65-F5344CB8AC3E}">
        <p14:creationId xmlns:p14="http://schemas.microsoft.com/office/powerpoint/2010/main" val="3604750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D99918B0-7143-D6C9-443B-BD8ABD542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F03AFDE-5BE4-5389-79BA-D185A2616FA2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2"/>
          <a:stretch>
            <a:fillRect/>
          </a:stretch>
        </p:blipFill>
        <p:spPr>
          <a:xfrm>
            <a:off x="987178" y="1211739"/>
            <a:ext cx="4351338" cy="4351338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2663EAA-3B39-0BA8-194D-55DD56A8B68E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5085398" y="1744345"/>
            <a:ext cx="6751002" cy="4351338"/>
          </a:xfrm>
        </p:spPr>
        <p:txBody>
          <a:bodyPr/>
          <a:lstStyle/>
          <a:p>
            <a:r>
              <a:rPr lang="en-US" dirty="0"/>
              <a:t>Each projection distance is scaled by the sum of all the projections</a:t>
            </a:r>
          </a:p>
          <a:p>
            <a:r>
              <a:rPr lang="en-US" dirty="0"/>
              <a:t>Makes everything sum to 1</a:t>
            </a:r>
          </a:p>
          <a:p>
            <a:r>
              <a:rPr lang="en-US" dirty="0"/>
              <a:t>Accounts for sparse vs. dense clusters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42237BE-1F55-5F9F-2537-412BCF97CA52}"/>
              </a:ext>
            </a:extLst>
          </p:cNvPr>
          <p:cNvSpPr/>
          <p:nvPr/>
        </p:nvSpPr>
        <p:spPr>
          <a:xfrm>
            <a:off x="3283196" y="3576320"/>
            <a:ext cx="1705364" cy="16256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F13F53D-2CAB-7ABB-7A71-9130D9AF20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5475" y="4061101"/>
            <a:ext cx="5523966" cy="1140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9146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_Content slide – cool palette">
  <a:themeElements>
    <a:clrScheme name="Janssen 2018 RGB Cool">
      <a:dk1>
        <a:srgbClr val="333333"/>
      </a:dk1>
      <a:lt1>
        <a:srgbClr val="FFFFFF"/>
      </a:lt1>
      <a:dk2>
        <a:srgbClr val="333333"/>
      </a:dk2>
      <a:lt2>
        <a:srgbClr val="FFFFFF"/>
      </a:lt2>
      <a:accent1>
        <a:srgbClr val="003479"/>
      </a:accent1>
      <a:accent2>
        <a:srgbClr val="00A0DF"/>
      </a:accent2>
      <a:accent3>
        <a:srgbClr val="1C75BC"/>
      </a:accent3>
      <a:accent4>
        <a:srgbClr val="349941"/>
      </a:accent4>
      <a:accent5>
        <a:srgbClr val="6EBD44"/>
      </a:accent5>
      <a:accent6>
        <a:srgbClr val="828282"/>
      </a:accent6>
      <a:hlink>
        <a:srgbClr val="00A0DF"/>
      </a:hlink>
      <a:folHlink>
        <a:srgbClr val="1C75BC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A31029A6B8085428F08612D53590DED" ma:contentTypeVersion="2" ma:contentTypeDescription="Create a new document." ma:contentTypeScope="" ma:versionID="743cb8548036809c972e6295e4e58d1c">
  <xsd:schema xmlns:xsd="http://www.w3.org/2001/XMLSchema" xmlns:xs="http://www.w3.org/2001/XMLSchema" xmlns:p="http://schemas.microsoft.com/office/2006/metadata/properties" xmlns:ns2="3f0590bd-403b-4243-82c6-88b7c682d15f" targetNamespace="http://schemas.microsoft.com/office/2006/metadata/properties" ma:root="true" ma:fieldsID="edad4f7ef22622b593b42d40e3bb8b4b" ns2:_="">
    <xsd:import namespace="3f0590bd-403b-4243-82c6-88b7c682d15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f0590bd-403b-4243-82c6-88b7c682d15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BB142DC-09DE-4BEC-8854-179BD11882E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40DDFF6-4F18-4523-8105-FE25802DE48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f0590bd-403b-4243-82c6-88b7c682d15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4327</TotalTime>
  <Words>2418</Words>
  <Application>Microsoft Office PowerPoint</Application>
  <PresentationFormat>Widescreen</PresentationFormat>
  <Paragraphs>337</Paragraphs>
  <Slides>45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45</vt:i4>
      </vt:variant>
    </vt:vector>
  </HeadingPairs>
  <TitlesOfParts>
    <vt:vector size="64" baseType="lpstr">
      <vt:lpstr>-apple-system</vt:lpstr>
      <vt:lpstr>Arial</vt:lpstr>
      <vt:lpstr>Calibri</vt:lpstr>
      <vt:lpstr>Calibri Light</vt:lpstr>
      <vt:lpstr>Cambria Math</vt:lpstr>
      <vt:lpstr>Cavolini</vt:lpstr>
      <vt:lpstr>Dante</vt:lpstr>
      <vt:lpstr>HoeflerText-Regular</vt:lpstr>
      <vt:lpstr>Joti One</vt:lpstr>
      <vt:lpstr>Lato</vt:lpstr>
      <vt:lpstr>sohne</vt:lpstr>
      <vt:lpstr>Source Sans Pro</vt:lpstr>
      <vt:lpstr>source-serif-pro</vt:lpstr>
      <vt:lpstr>Times New Roman</vt:lpstr>
      <vt:lpstr>Verdana</vt:lpstr>
      <vt:lpstr>Wingdings</vt:lpstr>
      <vt:lpstr>Office Theme</vt:lpstr>
      <vt:lpstr>3_Content slide – cool palette</vt:lpstr>
      <vt:lpstr>Custom Design</vt:lpstr>
      <vt:lpstr>Unsupervised Clustering</vt:lpstr>
      <vt:lpstr>Principal Components</vt:lpstr>
      <vt:lpstr>PCA Dimension Reduction</vt:lpstr>
      <vt:lpstr>Toy Example, Grape Varieties</vt:lpstr>
      <vt:lpstr>PCA</vt:lpstr>
      <vt:lpstr>t-SNE</vt:lpstr>
      <vt:lpstr>t-SNE</vt:lpstr>
      <vt:lpstr>t-SNE step 1: The high-dimensional space</vt:lpstr>
      <vt:lpstr>PowerPoint Presentation</vt:lpstr>
      <vt:lpstr>Averaging Distances</vt:lpstr>
      <vt:lpstr>Euclidean Distance</vt:lpstr>
      <vt:lpstr>Euclidean Distance</vt:lpstr>
      <vt:lpstr>Perplexed?</vt:lpstr>
      <vt:lpstr>Impact of perplexity choice</vt:lpstr>
      <vt:lpstr>t-SNE: Stochastic Process &amp; t-distribution</vt:lpstr>
      <vt:lpstr>UMAP</vt:lpstr>
      <vt:lpstr>UMAP</vt:lpstr>
      <vt:lpstr>Manifolds</vt:lpstr>
      <vt:lpstr>Riemann Manifold</vt:lpstr>
      <vt:lpstr>A circle can be simplified into a square</vt:lpstr>
      <vt:lpstr>A 3D Example</vt:lpstr>
      <vt:lpstr>Simplexes</vt:lpstr>
      <vt:lpstr>Simple simplex visualization</vt:lpstr>
      <vt:lpstr>Radius size and variability</vt:lpstr>
      <vt:lpstr>Fuzziness</vt:lpstr>
      <vt:lpstr>Local Connectivity</vt:lpstr>
      <vt:lpstr>Resolving Disagreements</vt:lpstr>
      <vt:lpstr>PowerPoint Presentation</vt:lpstr>
      <vt:lpstr>Creating and connecting the low-dimensional representation</vt:lpstr>
      <vt:lpstr>Cross-entropy importance</vt:lpstr>
      <vt:lpstr>PCA vs t-SNE vs UMAP</vt:lpstr>
      <vt:lpstr>Comparing t-SNE and UMAP</vt:lpstr>
      <vt:lpstr>Heatmaps</vt:lpstr>
      <vt:lpstr>Data Viz and Clustering: Dendrograms</vt:lpstr>
      <vt:lpstr>Heatmaps</vt:lpstr>
      <vt:lpstr>Heatmaps and Dendrograms</vt:lpstr>
      <vt:lpstr>Heatmaps and Dendrograms</vt:lpstr>
      <vt:lpstr>More Topics</vt:lpstr>
      <vt:lpstr>Automated Gating</vt:lpstr>
      <vt:lpstr>Data transformation in FlowJo</vt:lpstr>
      <vt:lpstr>Bi-ex vs. Log  </vt:lpstr>
      <vt:lpstr>Other transformations</vt:lpstr>
      <vt:lpstr>Events and power</vt:lpstr>
      <vt:lpstr>Dose Response / Fold Expansion</vt:lpstr>
      <vt:lpstr>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Statistics and Flow Cytometry</dc:title>
  <dc:creator>Sendecki, Jocelyn [JRDUS]</dc:creator>
  <cp:lastModifiedBy>Sargsyan, Davit [JRDUS]</cp:lastModifiedBy>
  <cp:revision>3</cp:revision>
  <dcterms:created xsi:type="dcterms:W3CDTF">2023-05-10T11:48:40Z</dcterms:created>
  <dcterms:modified xsi:type="dcterms:W3CDTF">2023-09-15T20:32:56Z</dcterms:modified>
</cp:coreProperties>
</file>